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tif" ContentType="image/tif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48" r:id="rId1"/>
  </p:sldMasterIdLst>
  <p:notesMasterIdLst>
    <p:notesMasterId r:id="rId33"/>
  </p:notesMasterIdLst>
  <p:sldIdLst>
    <p:sldId id="258" r:id="rId2"/>
    <p:sldId id="259" r:id="rId3"/>
    <p:sldId id="260" r:id="rId4"/>
    <p:sldId id="271" r:id="rId5"/>
    <p:sldId id="265" r:id="rId6"/>
    <p:sldId id="290" r:id="rId7"/>
    <p:sldId id="272" r:id="rId8"/>
    <p:sldId id="273" r:id="rId9"/>
    <p:sldId id="270" r:id="rId10"/>
    <p:sldId id="289" r:id="rId11"/>
    <p:sldId id="269" r:id="rId12"/>
    <p:sldId id="288" r:id="rId13"/>
    <p:sldId id="267" r:id="rId14"/>
    <p:sldId id="275" r:id="rId15"/>
    <p:sldId id="276" r:id="rId16"/>
    <p:sldId id="277" r:id="rId17"/>
    <p:sldId id="278" r:id="rId18"/>
    <p:sldId id="279" r:id="rId19"/>
    <p:sldId id="280" r:id="rId20"/>
    <p:sldId id="281" r:id="rId21"/>
    <p:sldId id="282" r:id="rId22"/>
    <p:sldId id="283" r:id="rId23"/>
    <p:sldId id="284" r:id="rId24"/>
    <p:sldId id="285" r:id="rId25"/>
    <p:sldId id="286" r:id="rId26"/>
    <p:sldId id="287" r:id="rId27"/>
    <p:sldId id="261" r:id="rId28"/>
    <p:sldId id="262" r:id="rId29"/>
    <p:sldId id="263" r:id="rId30"/>
    <p:sldId id="264" r:id="rId31"/>
    <p:sldId id="274" r:id="rId32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+mn-ea"/>
        <a:cs typeface="+mn-cs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Times" charset="0"/>
        <a:ea typeface="+mn-ea"/>
        <a:cs typeface="+mn-cs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Times" charset="0"/>
        <a:ea typeface="+mn-ea"/>
        <a:cs typeface="+mn-cs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Times" charset="0"/>
        <a:ea typeface="+mn-ea"/>
        <a:cs typeface="+mn-cs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Times" charset="0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78" d="100"/>
          <a:sy n="78" d="100"/>
        </p:scale>
        <p:origin x="-1032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notesMaster" Target="notesMasters/notesMaster1.xml"/><Relationship Id="rId34" Type="http://schemas.openxmlformats.org/officeDocument/2006/relationships/printerSettings" Target="printerSettings/printerSettings1.bin"/><Relationship Id="rId35" Type="http://schemas.openxmlformats.org/officeDocument/2006/relationships/presProps" Target="presProps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heme" Target="theme/theme1.xml"/><Relationship Id="rId3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6BC14E-26D8-B143-9AE0-AB13C34AAB09}" type="datetimeFigureOut">
              <a:rPr lang="en-US" smtClean="0"/>
              <a:t>8/13/14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4193FB-D729-7E49-ACBA-9B9F29E5D9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0330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A6D18E-8B09-B24B-9169-4FC527B8D84F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4427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C40C8AFB-4B5D-694C-B436-668C2761B5FC}" type="slidenum">
              <a:rPr lang="en-US" sz="1200"/>
              <a:pPr/>
              <a:t>2</a:t>
            </a:fld>
            <a:endParaRPr lang="en-US" sz="1200"/>
          </a:p>
        </p:txBody>
      </p:sp>
      <p:sp>
        <p:nvSpPr>
          <p:cNvPr id="1832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45603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On the point ..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Main issue is I need more staff </a:t>
            </a:r>
          </a:p>
          <a:p>
            <a:endParaRPr lang="en-US" baseline="0" dirty="0" smtClean="0"/>
          </a:p>
          <a:p>
            <a:r>
              <a:rPr lang="en-US" baseline="0" dirty="0" smtClean="0"/>
              <a:t>Assistant Scientist IV is a new category that could help with hiring options but reduces retention incentives.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DB3DEB-BE5E-D146-995C-5262473528A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84317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4193FB-D729-7E49-ACBA-9B9F29E5D92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1278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4193FB-D729-7E49-ACBA-9B9F29E5D92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1278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 throw almost anything at it.</a:t>
            </a:r>
          </a:p>
          <a:p>
            <a:endParaRPr lang="en-US" dirty="0"/>
          </a:p>
          <a:p>
            <a:r>
              <a:rPr lang="en-US" dirty="0" smtClean="0"/>
              <a:t>Lightning3 is a shared resource that researchers have been buying into it.</a:t>
            </a:r>
          </a:p>
          <a:p>
            <a:endParaRPr lang="en-US" dirty="0"/>
          </a:p>
          <a:p>
            <a:r>
              <a:rPr lang="en-US" dirty="0" smtClean="0"/>
              <a:t>Condo will be an order of magnitude more nodes.</a:t>
            </a:r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A6D18E-8B09-B24B-9169-4FC527B8D84F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2180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65138" y="1219200"/>
            <a:ext cx="5916612" cy="44370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6925732"/>
            <a:ext cx="5486400" cy="1532467"/>
          </a:xfrm>
        </p:spPr>
        <p:txBody>
          <a:bodyPr/>
          <a:lstStyle/>
          <a:p>
            <a:endParaRPr lang="en-US"/>
          </a:p>
          <a:p>
            <a:r>
              <a:rPr lang="en-US"/>
              <a:t>----- Meeting Notes (6/26/14 10:46) -----</a:t>
            </a:r>
          </a:p>
          <a:p>
            <a:r>
              <a:rPr lang="en-US"/>
              <a:t>For more complicated patterns we use Regular Expressions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A6D18E-8B09-B24B-9169-4FC527B8D84F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2934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A6D18E-8B09-B24B-9169-4FC527B8D84F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334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4193FB-D729-7E49-ACBA-9B9F29E5D924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1278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ti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0" y="0"/>
            <a:ext cx="9144000" cy="1752600"/>
          </a:xfrm>
          <a:prstGeom prst="rect">
            <a:avLst/>
          </a:prstGeom>
          <a:solidFill>
            <a:srgbClr val="CE1126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ctrTitle"/>
          </p:nvPr>
        </p:nvSpPr>
        <p:spPr>
          <a:xfrm>
            <a:off x="533400" y="2514600"/>
            <a:ext cx="7543800" cy="1066800"/>
          </a:xfrm>
        </p:spPr>
        <p:txBody>
          <a:bodyPr anchor="b"/>
          <a:lstStyle>
            <a:lvl1pPr>
              <a:defRPr>
                <a:solidFill>
                  <a:srgbClr val="F2BF49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533400" y="3581400"/>
            <a:ext cx="6248400" cy="1752600"/>
          </a:xfrm>
        </p:spPr>
        <p:txBody>
          <a:bodyPr/>
          <a:lstStyle>
            <a:lvl1pPr marL="0" indent="0">
              <a:buFont typeface="Times" charset="0"/>
              <a:buNone/>
              <a:defRPr sz="2400"/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3078" name="Text Box 6"/>
          <p:cNvSpPr txBox="1">
            <a:spLocks noChangeArrowheads="1"/>
          </p:cNvSpPr>
          <p:nvPr/>
        </p:nvSpPr>
        <p:spPr bwMode="auto">
          <a:xfrm>
            <a:off x="212725" y="3489325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0" name="Picture 11" descr="ISU LEFT white.eps"/>
          <p:cNvPicPr>
            <a:picLocks noChangeAspect="1"/>
          </p:cNvPicPr>
          <p:nvPr userDrawn="1"/>
        </p:nvPicPr>
        <p:blipFill>
          <a:blip r:embed="rId2"/>
          <a:srcRect b="38235"/>
          <a:stretch>
            <a:fillRect/>
          </a:stretch>
        </p:blipFill>
        <p:spPr bwMode="auto">
          <a:xfrm>
            <a:off x="533400" y="644852"/>
            <a:ext cx="4724400" cy="388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Rectangle 1"/>
          <p:cNvSpPr/>
          <p:nvPr userDrawn="1"/>
        </p:nvSpPr>
        <p:spPr>
          <a:xfrm>
            <a:off x="465712" y="1284291"/>
            <a:ext cx="34204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0" dirty="0" smtClean="0">
                <a:solidFill>
                  <a:schemeClr val="bg1"/>
                </a:solidFill>
                <a:effectLst/>
                <a:latin typeface="Segoe UI Semibold" panose="020B07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Genome Informatics Facility</a:t>
            </a:r>
            <a:endParaRPr lang="en-US" sz="2000" b="0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3">
            <a:clrChange>
              <a:clrFrom>
                <a:srgbClr val="E21836"/>
              </a:clrFrom>
              <a:clrTo>
                <a:srgbClr val="E2183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13" t="2087" r="10224" b="376"/>
          <a:stretch/>
        </p:blipFill>
        <p:spPr>
          <a:xfrm>
            <a:off x="7848600" y="152400"/>
            <a:ext cx="992064" cy="144993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Segoe UI Semibold" panose="020B07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Slide Number Placeholder 5"/>
          <p:cNvSpPr txBox="1">
            <a:spLocks/>
          </p:cNvSpPr>
          <p:nvPr userDrawn="1"/>
        </p:nvSpPr>
        <p:spPr>
          <a:xfrm>
            <a:off x="8572499" y="6380412"/>
            <a:ext cx="533400" cy="4413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Segoe UI Semibold" panose="020B0702040204020203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9pPr>
          </a:lstStyle>
          <a:p>
            <a:fld id="{179A9A4E-4C82-4D44-9372-C31BB381809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457950" y="152400"/>
            <a:ext cx="2000250" cy="5029200"/>
          </a:xfrm>
        </p:spPr>
        <p:txBody>
          <a:bodyPr vert="eaVert"/>
          <a:lstStyle>
            <a:lvl1pPr>
              <a:defRPr>
                <a:latin typeface="Segoe UI Semibold" panose="020B07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2400"/>
            <a:ext cx="5848350" cy="50292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Slide Number Placeholder 5"/>
          <p:cNvSpPr txBox="1">
            <a:spLocks/>
          </p:cNvSpPr>
          <p:nvPr userDrawn="1"/>
        </p:nvSpPr>
        <p:spPr>
          <a:xfrm>
            <a:off x="8572499" y="6380412"/>
            <a:ext cx="533400" cy="4413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Segoe UI Semibold" panose="020B0702040204020203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9pPr>
          </a:lstStyle>
          <a:p>
            <a:fld id="{179A9A4E-4C82-4D44-9372-C31BB381809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Segoe UI Semibold" panose="020B07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2725" y="1295400"/>
            <a:ext cx="8778875" cy="4648200"/>
          </a:xfrm>
        </p:spPr>
        <p:txBody>
          <a:bodyPr/>
          <a:lstStyle>
            <a:lvl1pPr>
              <a:defRPr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>
              <a:defRPr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>
              <a:defRPr>
                <a:latin typeface="Segoe UI Semilight" panose="020B0402040204020203" pitchFamily="34" charset="0"/>
                <a:cs typeface="Segoe UI Semilight" panose="020B0402040204020203" pitchFamily="34" charset="0"/>
              </a:defRPr>
            </a:lvl3pPr>
            <a:lvl4pPr>
              <a:defRPr>
                <a:latin typeface="Segoe UI Semilight" panose="020B0402040204020203" pitchFamily="34" charset="0"/>
                <a:cs typeface="Segoe UI Semilight" panose="020B0402040204020203" pitchFamily="34" charset="0"/>
              </a:defRPr>
            </a:lvl4pPr>
            <a:lvl5pPr>
              <a:defRPr>
                <a:latin typeface="Segoe UI Semilight" panose="020B0402040204020203" pitchFamily="34" charset="0"/>
                <a:cs typeface="Segoe UI Semilight" panose="020B0402040204020203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 txBox="1">
            <a:spLocks/>
          </p:cNvSpPr>
          <p:nvPr userDrawn="1"/>
        </p:nvSpPr>
        <p:spPr>
          <a:xfrm>
            <a:off x="8572499" y="6380412"/>
            <a:ext cx="533400" cy="4413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Segoe UI Semibold" panose="020B0702040204020203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9pPr>
          </a:lstStyle>
          <a:p>
            <a:fld id="{179A9A4E-4C82-4D44-9372-C31BB381809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5"/>
          <p:cNvSpPr txBox="1">
            <a:spLocks/>
          </p:cNvSpPr>
          <p:nvPr userDrawn="1"/>
        </p:nvSpPr>
        <p:spPr>
          <a:xfrm>
            <a:off x="8572499" y="6380412"/>
            <a:ext cx="533400" cy="4413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Segoe UI Semibold" panose="020B0702040204020203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9pPr>
          </a:lstStyle>
          <a:p>
            <a:fld id="{179A9A4E-4C82-4D44-9372-C31BB381809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Segoe UI Semibold" panose="020B07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066800"/>
            <a:ext cx="3733800" cy="4114800"/>
          </a:xfrm>
        </p:spPr>
        <p:txBody>
          <a:bodyPr/>
          <a:lstStyle>
            <a:lvl1pPr>
              <a:defRPr sz="2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>
              <a:defRPr sz="2400"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>
              <a:defRPr sz="2000">
                <a:latin typeface="Segoe UI Semilight" panose="020B0402040204020203" pitchFamily="34" charset="0"/>
                <a:cs typeface="Segoe UI Semilight" panose="020B0402040204020203" pitchFamily="34" charset="0"/>
              </a:defRPr>
            </a:lvl3pPr>
            <a:lvl4pPr>
              <a:defRPr sz="1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4pPr>
            <a:lvl5pPr>
              <a:defRPr sz="1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4400" y="1066800"/>
            <a:ext cx="3733800" cy="4114800"/>
          </a:xfrm>
        </p:spPr>
        <p:txBody>
          <a:bodyPr/>
          <a:lstStyle>
            <a:lvl1pPr>
              <a:defRPr sz="2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>
              <a:defRPr sz="2400"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>
              <a:defRPr sz="2000">
                <a:latin typeface="Segoe UI Semilight" panose="020B0402040204020203" pitchFamily="34" charset="0"/>
                <a:cs typeface="Segoe UI Semilight" panose="020B0402040204020203" pitchFamily="34" charset="0"/>
              </a:defRPr>
            </a:lvl3pPr>
            <a:lvl4pPr>
              <a:defRPr sz="1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4pPr>
            <a:lvl5pPr>
              <a:defRPr sz="1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72499" y="6380412"/>
            <a:ext cx="533400" cy="4413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Segoe UI Semibold" panose="020B0702040204020203" pitchFamily="34" charset="0"/>
              </a:defRPr>
            </a:lvl1pPr>
          </a:lstStyle>
          <a:p>
            <a:fld id="{179A9A4E-4C82-4D44-9372-C31BB381809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>
                <a:latin typeface="Segoe UI Semibold" panose="020B07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>
              <a:defRPr sz="2000"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>
              <a:defRPr sz="1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3pPr>
            <a:lvl4pPr>
              <a:defRPr sz="1600">
                <a:latin typeface="Segoe UI Semilight" panose="020B0402040204020203" pitchFamily="34" charset="0"/>
                <a:cs typeface="Segoe UI Semilight" panose="020B0402040204020203" pitchFamily="34" charset="0"/>
              </a:defRPr>
            </a:lvl4pPr>
            <a:lvl5pPr>
              <a:defRPr sz="1600">
                <a:latin typeface="Segoe UI Semilight" panose="020B0402040204020203" pitchFamily="34" charset="0"/>
                <a:cs typeface="Segoe UI Semilight" panose="020B0402040204020203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>
              <a:defRPr sz="2000"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>
              <a:defRPr sz="1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3pPr>
            <a:lvl4pPr>
              <a:defRPr sz="1600">
                <a:latin typeface="Segoe UI Semilight" panose="020B0402040204020203" pitchFamily="34" charset="0"/>
                <a:cs typeface="Segoe UI Semilight" panose="020B0402040204020203" pitchFamily="34" charset="0"/>
              </a:defRPr>
            </a:lvl4pPr>
            <a:lvl5pPr>
              <a:defRPr sz="1600">
                <a:latin typeface="Segoe UI Semilight" panose="020B0402040204020203" pitchFamily="34" charset="0"/>
                <a:cs typeface="Segoe UI Semilight" panose="020B0402040204020203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9" name="Slide Number Placeholder 5"/>
          <p:cNvSpPr txBox="1">
            <a:spLocks/>
          </p:cNvSpPr>
          <p:nvPr userDrawn="1"/>
        </p:nvSpPr>
        <p:spPr>
          <a:xfrm>
            <a:off x="8572499" y="6380412"/>
            <a:ext cx="533400" cy="4413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Segoe UI Semibold" panose="020B0702040204020203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9pPr>
          </a:lstStyle>
          <a:p>
            <a:fld id="{179A9A4E-4C82-4D44-9372-C31BB381809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Segoe UI Semibold" panose="020B07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Slide Number Placeholder 5"/>
          <p:cNvSpPr txBox="1">
            <a:spLocks/>
          </p:cNvSpPr>
          <p:nvPr userDrawn="1"/>
        </p:nvSpPr>
        <p:spPr>
          <a:xfrm>
            <a:off x="8572499" y="6380412"/>
            <a:ext cx="533400" cy="4413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Segoe UI Semibold" panose="020B0702040204020203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9pPr>
          </a:lstStyle>
          <a:p>
            <a:fld id="{179A9A4E-4C82-4D44-9372-C31BB381809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72499" y="6380412"/>
            <a:ext cx="533400" cy="4413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Segoe UI Semibold" panose="020B0702040204020203" pitchFamily="34" charset="0"/>
              </a:defRPr>
            </a:lvl1pPr>
          </a:lstStyle>
          <a:p>
            <a:fld id="{179A9A4E-4C82-4D44-9372-C31BB381809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>
                <a:latin typeface="Segoe UI Semibold" panose="020B07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8572499" y="6380412"/>
            <a:ext cx="533400" cy="4413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Segoe UI Semibold" panose="020B0702040204020203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9pPr>
          </a:lstStyle>
          <a:p>
            <a:fld id="{179A9A4E-4C82-4D44-9372-C31BB381809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>
                <a:latin typeface="Segoe UI Semibold" panose="020B07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8572499" y="6380412"/>
            <a:ext cx="533400" cy="4413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Segoe UI Semibold" panose="020B0702040204020203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9pPr>
          </a:lstStyle>
          <a:p>
            <a:fld id="{179A9A4E-4C82-4D44-9372-C31BB381809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4" Type="http://schemas.openxmlformats.org/officeDocument/2006/relationships/image" Target="../media/image2.ti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0" y="6096000"/>
            <a:ext cx="9144000" cy="762000"/>
          </a:xfrm>
          <a:prstGeom prst="rect">
            <a:avLst/>
          </a:prstGeom>
          <a:solidFill>
            <a:srgbClr val="CE1126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12725" y="762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12724" y="1357416"/>
            <a:ext cx="8626475" cy="4586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35" name="Text Box 11"/>
          <p:cNvSpPr txBox="1">
            <a:spLocks noChangeArrowheads="1"/>
          </p:cNvSpPr>
          <p:nvPr/>
        </p:nvSpPr>
        <p:spPr bwMode="auto">
          <a:xfrm>
            <a:off x="212725" y="3489325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4" name="Picture 11" descr="ISU LEFT white.eps"/>
          <p:cNvPicPr>
            <a:picLocks noChangeAspect="1"/>
          </p:cNvPicPr>
          <p:nvPr/>
        </p:nvPicPr>
        <p:blipFill>
          <a:blip r:embed="rId13"/>
          <a:srcRect b="38235"/>
          <a:stretch>
            <a:fillRect/>
          </a:stretch>
        </p:blipFill>
        <p:spPr bwMode="auto">
          <a:xfrm>
            <a:off x="609600" y="6501530"/>
            <a:ext cx="3211600" cy="2643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14">
            <a:clrChange>
              <a:clrFrom>
                <a:srgbClr val="E21836"/>
              </a:clrFrom>
              <a:clrTo>
                <a:srgbClr val="E2183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13" t="2087" r="10224" b="376"/>
          <a:stretch/>
        </p:blipFill>
        <p:spPr>
          <a:xfrm>
            <a:off x="0" y="6135961"/>
            <a:ext cx="466685" cy="682077"/>
          </a:xfrm>
          <a:prstGeom prst="rect">
            <a:avLst/>
          </a:prstGeom>
        </p:spPr>
      </p:pic>
      <p:sp>
        <p:nvSpPr>
          <p:cNvPr id="1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72499" y="6380412"/>
            <a:ext cx="533400" cy="4413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Segoe UI Semibold" panose="020B0702040204020203" pitchFamily="34" charset="0"/>
              </a:defRPr>
            </a:lvl1pPr>
          </a:lstStyle>
          <a:p>
            <a:fld id="{179A9A4E-4C82-4D44-9372-C31BB381809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xmlns:p14="http://schemas.microsoft.com/office/powerpoint/2010/main" id="1" dur="indefinite" restart="never" nodeType="tmRoot"/>
      </p:par>
    </p:tnLst>
  </p:timing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500">
          <a:solidFill>
            <a:srgbClr val="CE1126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500">
          <a:solidFill>
            <a:srgbClr val="CE1126"/>
          </a:solidFill>
          <a:latin typeface="Univers 67 CondensedBold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500">
          <a:solidFill>
            <a:srgbClr val="CE1126"/>
          </a:solidFill>
          <a:latin typeface="Univers 67 CondensedBold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500">
          <a:solidFill>
            <a:srgbClr val="CE1126"/>
          </a:solidFill>
          <a:latin typeface="Univers 67 CondensedBold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500">
          <a:solidFill>
            <a:srgbClr val="CE1126"/>
          </a:solidFill>
          <a:latin typeface="Univers 67 CondensedBold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500">
          <a:solidFill>
            <a:srgbClr val="CE1126"/>
          </a:solidFill>
          <a:latin typeface="Univers 67 CondensedBold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500">
          <a:solidFill>
            <a:srgbClr val="CE1126"/>
          </a:solidFill>
          <a:latin typeface="Univers 67 CondensedBold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500">
          <a:solidFill>
            <a:srgbClr val="CE1126"/>
          </a:solidFill>
          <a:latin typeface="Univers 67 CondensedBold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500">
          <a:solidFill>
            <a:srgbClr val="CE1126"/>
          </a:solidFill>
          <a:latin typeface="Univers 67 CondensedBold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CE1126"/>
        </a:buClr>
        <a:buSzPct val="80000"/>
        <a:buFont typeface="Times" charset="0"/>
        <a:buChar char="•"/>
        <a:defRPr sz="2600">
          <a:solidFill>
            <a:srgbClr val="7A6E67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CE1126"/>
        </a:buClr>
        <a:buSzPct val="80000"/>
        <a:buFont typeface="Times" charset="0"/>
        <a:buChar char="•"/>
        <a:defRPr sz="2600">
          <a:solidFill>
            <a:srgbClr val="7A6E67"/>
          </a:solidFill>
          <a:latin typeface="+mn-lt"/>
          <a:ea typeface="Geneva" charset="-128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CE1126"/>
        </a:buClr>
        <a:buSzPct val="80000"/>
        <a:buFont typeface="Times" charset="0"/>
        <a:buChar char="•"/>
        <a:defRPr sz="2600">
          <a:solidFill>
            <a:srgbClr val="7A6E67"/>
          </a:solidFill>
          <a:latin typeface="+mn-lt"/>
          <a:ea typeface="Geneva" charset="-128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CE1126"/>
        </a:buClr>
        <a:buSzPct val="80000"/>
        <a:buFont typeface="Times" charset="0"/>
        <a:buChar char="•"/>
        <a:defRPr sz="2600">
          <a:solidFill>
            <a:srgbClr val="7A6E67"/>
          </a:solidFill>
          <a:latin typeface="+mn-lt"/>
          <a:ea typeface="Geneva" charset="-128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CE1126"/>
        </a:buClr>
        <a:buSzPct val="80000"/>
        <a:buFont typeface="Times" charset="0"/>
        <a:buChar char="•"/>
        <a:defRPr sz="2600">
          <a:solidFill>
            <a:srgbClr val="7A6E67"/>
          </a:solidFill>
          <a:latin typeface="+mn-lt"/>
          <a:ea typeface="Geneva" charset="-128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CE1126"/>
        </a:buClr>
        <a:buSzPct val="80000"/>
        <a:buFont typeface="Times" charset="0"/>
        <a:buChar char="•"/>
        <a:defRPr sz="2600">
          <a:solidFill>
            <a:srgbClr val="7A6E67"/>
          </a:solidFill>
          <a:latin typeface="+mn-lt"/>
          <a:ea typeface="Geneva" charset="-128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CE1126"/>
        </a:buClr>
        <a:buSzPct val="80000"/>
        <a:buFont typeface="Times" charset="0"/>
        <a:buChar char="•"/>
        <a:defRPr sz="2600">
          <a:solidFill>
            <a:srgbClr val="7A6E67"/>
          </a:solidFill>
          <a:latin typeface="+mn-lt"/>
          <a:ea typeface="Geneva" charset="-128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CE1126"/>
        </a:buClr>
        <a:buSzPct val="80000"/>
        <a:buFont typeface="Times" charset="0"/>
        <a:buChar char="•"/>
        <a:defRPr sz="2600">
          <a:solidFill>
            <a:srgbClr val="7A6E67"/>
          </a:solidFill>
          <a:latin typeface="+mn-lt"/>
          <a:ea typeface="Geneva" charset="-128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CE1126"/>
        </a:buClr>
        <a:buSzPct val="80000"/>
        <a:buFont typeface="Times" charset="0"/>
        <a:buChar char="•"/>
        <a:defRPr sz="2600">
          <a:solidFill>
            <a:srgbClr val="7A6E67"/>
          </a:solidFill>
          <a:latin typeface="+mn-lt"/>
          <a:ea typeface="Geneva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netid@hpc-class.its.iastate.edu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goo.gl/CDXx15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Genome Informatics </a:t>
            </a:r>
            <a:r>
              <a:rPr lang="en-US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at </a:t>
            </a:r>
            <a:r>
              <a:rPr lang="en-US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Iowa </a:t>
            </a:r>
            <a:br>
              <a:rPr lang="en-US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State University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Transforming raw data into informative data for </a:t>
            </a:r>
            <a:r>
              <a:rPr lang="en-US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researchers</a:t>
            </a:r>
            <a:endParaRPr lang="en-US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6439" y="5985301"/>
            <a:ext cx="2727429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6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Andrew Severin</a:t>
            </a:r>
          </a:p>
          <a:p>
            <a:r>
              <a:rPr lang="en-US" sz="16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Genome Informatics Facility</a:t>
            </a:r>
          </a:p>
          <a:p>
            <a:r>
              <a:rPr lang="en-US" sz="16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Iowa </a:t>
            </a:r>
            <a:r>
              <a:rPr lang="en-US" sz="16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State </a:t>
            </a:r>
            <a:r>
              <a:rPr lang="en-US" sz="16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University</a:t>
            </a:r>
            <a:endParaRPr lang="en-US" sz="1600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7021262" y="6231522"/>
            <a:ext cx="2111876" cy="584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6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206 Science I</a:t>
            </a:r>
            <a:endParaRPr lang="en-US" sz="1600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16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Iowa </a:t>
            </a:r>
            <a:r>
              <a:rPr lang="en-US" sz="16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State </a:t>
            </a:r>
            <a:r>
              <a:rPr lang="en-US" sz="16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University</a:t>
            </a:r>
          </a:p>
        </p:txBody>
      </p:sp>
    </p:spTree>
    <p:extLst>
      <p:ext uri="{BB962C8B-B14F-4D97-AF65-F5344CB8AC3E}">
        <p14:creationId xmlns:p14="http://schemas.microsoft.com/office/powerpoint/2010/main" val="39355331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2725" y="76200"/>
            <a:ext cx="7772400" cy="656405"/>
          </a:xfrm>
        </p:spPr>
        <p:txBody>
          <a:bodyPr/>
          <a:lstStyle/>
          <a:p>
            <a:r>
              <a:rPr lang="en-US" dirty="0"/>
              <a:t>Computing Resources on Campus</a:t>
            </a:r>
          </a:p>
        </p:txBody>
      </p:sp>
      <p:pic>
        <p:nvPicPr>
          <p:cNvPr id="4" name="Picture 3" descr="Screen Shot 2014-08-11 at 11.31.4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376" y="879125"/>
            <a:ext cx="7944820" cy="509656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 bwMode="auto">
          <a:xfrm>
            <a:off x="2018884" y="1921054"/>
            <a:ext cx="1400195" cy="374443"/>
          </a:xfrm>
          <a:prstGeom prst="rect">
            <a:avLst/>
          </a:prstGeom>
          <a:noFill/>
          <a:ln w="952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solidFill>
                  <a:srgbClr val="FFFF00"/>
                </a:solidFill>
              </a:ln>
              <a:solidFill>
                <a:srgbClr val="FFFF00"/>
              </a:solidFill>
              <a:effectLst/>
              <a:latin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96959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Tutorial Wiki</a:t>
            </a:r>
            <a:endParaRPr lang="en-US" dirty="0"/>
          </a:p>
        </p:txBody>
      </p:sp>
      <p:pic>
        <p:nvPicPr>
          <p:cNvPr id="4" name="Picture 3" descr="Screen Shot 2014-08-11 at 11.43.47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28700"/>
            <a:ext cx="9144000" cy="4794607"/>
          </a:xfrm>
          <a:prstGeom prst="rect">
            <a:avLst/>
          </a:prstGeom>
        </p:spPr>
      </p:pic>
      <p:sp>
        <p:nvSpPr>
          <p:cNvPr id="5" name="Right Arrow 4"/>
          <p:cNvSpPr/>
          <p:nvPr/>
        </p:nvSpPr>
        <p:spPr bwMode="auto">
          <a:xfrm rot="7511191">
            <a:off x="3370235" y="4579126"/>
            <a:ext cx="978408" cy="484632"/>
          </a:xfrm>
          <a:prstGeom prst="rightArrow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1124480" y="3158344"/>
            <a:ext cx="910686" cy="260482"/>
          </a:xfrm>
          <a:prstGeom prst="rect">
            <a:avLst/>
          </a:prstGeom>
          <a:noFill/>
          <a:ln w="952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solidFill>
                  <a:srgbClr val="FFFF00"/>
                </a:solidFill>
              </a:ln>
              <a:solidFill>
                <a:srgbClr val="FFFF00"/>
              </a:solidFill>
              <a:effectLst/>
              <a:latin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32428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Wiki</a:t>
            </a:r>
            <a:endParaRPr lang="en-US" dirty="0"/>
          </a:p>
        </p:txBody>
      </p:sp>
      <p:pic>
        <p:nvPicPr>
          <p:cNvPr id="4" name="Picture 3" descr="Screen Shot 2014-08-11 at 11.29.2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3000"/>
            <a:ext cx="9144000" cy="456506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 bwMode="auto">
          <a:xfrm>
            <a:off x="212725" y="2425739"/>
            <a:ext cx="568779" cy="260482"/>
          </a:xfrm>
          <a:prstGeom prst="rect">
            <a:avLst/>
          </a:prstGeom>
          <a:noFill/>
          <a:ln w="952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solidFill>
                  <a:srgbClr val="FFFF00"/>
                </a:solidFill>
              </a:ln>
              <a:solidFill>
                <a:srgbClr val="FFFF00"/>
              </a:solidFill>
              <a:effectLst/>
              <a:latin typeface="Times" charset="0"/>
            </a:endParaRPr>
          </a:p>
        </p:txBody>
      </p:sp>
      <p:sp>
        <p:nvSpPr>
          <p:cNvPr id="8" name="Right Arrow 7"/>
          <p:cNvSpPr/>
          <p:nvPr/>
        </p:nvSpPr>
        <p:spPr bwMode="auto">
          <a:xfrm rot="7511191">
            <a:off x="1970042" y="3500226"/>
            <a:ext cx="978408" cy="484632"/>
          </a:xfrm>
          <a:prstGeom prst="rightArrow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96959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Wiki and exercises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0" y="2083855"/>
            <a:ext cx="9144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Log into the class wiki</a:t>
            </a:r>
          </a:p>
          <a:p>
            <a:endParaRPr lang="en-US" dirty="0" smtClean="0"/>
          </a:p>
          <a:p>
            <a:r>
              <a:rPr lang="en-US" dirty="0"/>
              <a:t>http://</a:t>
            </a:r>
            <a:r>
              <a:rPr lang="en-US" dirty="0" err="1"/>
              <a:t>gif.biotech.iastate.edu</a:t>
            </a:r>
            <a:r>
              <a:rPr lang="en-US" dirty="0"/>
              <a:t>/Classes/</a:t>
            </a:r>
            <a:r>
              <a:rPr lang="en-US" dirty="0" err="1" smtClean="0"/>
              <a:t>doku.php?id</a:t>
            </a:r>
            <a:r>
              <a:rPr lang="en-US" dirty="0"/>
              <a:t>=home:bcb660wiki2014:start&amp;#theme_1</a:t>
            </a:r>
          </a:p>
        </p:txBody>
      </p:sp>
    </p:spTree>
    <p:extLst>
      <p:ext uri="{BB962C8B-B14F-4D97-AF65-F5344CB8AC3E}">
        <p14:creationId xmlns:p14="http://schemas.microsoft.com/office/powerpoint/2010/main" val="7231913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2725" y="76200"/>
            <a:ext cx="8660598" cy="1143000"/>
          </a:xfrm>
        </p:spPr>
        <p:txBody>
          <a:bodyPr/>
          <a:lstStyle/>
          <a:p>
            <a:r>
              <a:rPr lang="en-US" dirty="0" smtClean="0"/>
              <a:t>Accessing Super Computing 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Logging into </a:t>
            </a:r>
            <a:r>
              <a:rPr lang="en-US" dirty="0" err="1" smtClean="0"/>
              <a:t>hpc</a:t>
            </a:r>
            <a:r>
              <a:rPr lang="en-US" dirty="0" smtClean="0"/>
              <a:t>-class  (remote machine)</a:t>
            </a:r>
          </a:p>
          <a:p>
            <a:pPr lvl="1"/>
            <a:r>
              <a:rPr lang="en-US" dirty="0" err="1" smtClean="0"/>
              <a:t>ssh</a:t>
            </a:r>
            <a:endParaRPr lang="en-US" dirty="0" smtClean="0"/>
          </a:p>
          <a:p>
            <a:r>
              <a:rPr lang="en-US" dirty="0" smtClean="0"/>
              <a:t>Transferring and Downloading data</a:t>
            </a:r>
          </a:p>
          <a:p>
            <a:pPr lvl="1"/>
            <a:r>
              <a:rPr lang="en-US" dirty="0" err="1" smtClean="0"/>
              <a:t>Git,wget,rsync,scp</a:t>
            </a:r>
            <a:endParaRPr lang="en-US" dirty="0" smtClean="0"/>
          </a:p>
          <a:p>
            <a:r>
              <a:rPr lang="en-US" dirty="0" smtClean="0"/>
              <a:t>Preinstalled software</a:t>
            </a:r>
          </a:p>
          <a:p>
            <a:r>
              <a:rPr lang="en-US" dirty="0" smtClean="0"/>
              <a:t>Understanding Queues</a:t>
            </a:r>
          </a:p>
          <a:p>
            <a:pPr lvl="1"/>
            <a:r>
              <a:rPr lang="en-US" dirty="0" err="1" smtClean="0"/>
              <a:t>Qstat</a:t>
            </a:r>
            <a:r>
              <a:rPr lang="en-US" dirty="0" smtClean="0"/>
              <a:t>, </a:t>
            </a:r>
            <a:r>
              <a:rPr lang="en-US" dirty="0" err="1" smtClean="0"/>
              <a:t>qtop</a:t>
            </a:r>
            <a:r>
              <a:rPr lang="en-US" dirty="0" smtClean="0"/>
              <a:t> </a:t>
            </a:r>
          </a:p>
          <a:p>
            <a:r>
              <a:rPr lang="en-US" dirty="0" smtClean="0"/>
              <a:t>Submitting Jobs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93792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ounded Rectangle 45"/>
          <p:cNvSpPr/>
          <p:nvPr/>
        </p:nvSpPr>
        <p:spPr bwMode="auto">
          <a:xfrm>
            <a:off x="3352800" y="1234624"/>
            <a:ext cx="2333707" cy="2826395"/>
          </a:xfrm>
          <a:prstGeom prst="roundRect">
            <a:avLst>
              <a:gd name="adj" fmla="val 6776"/>
            </a:avLst>
          </a:prstGeom>
          <a:solidFill>
            <a:schemeClr val="accent5">
              <a:lumMod val="9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2724" y="76200"/>
            <a:ext cx="8474075" cy="1143000"/>
          </a:xfrm>
        </p:spPr>
        <p:txBody>
          <a:bodyPr/>
          <a:lstStyle/>
          <a:p>
            <a:r>
              <a:rPr lang="en-US" dirty="0" smtClean="0"/>
              <a:t>High Performance Computing (HPC)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8969" y="1715987"/>
            <a:ext cx="617538" cy="617538"/>
          </a:xfrm>
        </p:spPr>
      </p:pic>
      <p:pic>
        <p:nvPicPr>
          <p:cNvPr id="6" name="Content Placeholder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83060" y="1715987"/>
            <a:ext cx="617538" cy="617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Content Placeholder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497151" y="1715987"/>
            <a:ext cx="617538" cy="617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Content Placeholder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207511" y="1715987"/>
            <a:ext cx="617538" cy="617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Content Placeholder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21602" y="1715987"/>
            <a:ext cx="617538" cy="617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" name="Content Placeholder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638709" y="1715987"/>
            <a:ext cx="617538" cy="617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" name="Content Placeholder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52800" y="1715987"/>
            <a:ext cx="617538" cy="617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" name="Content Placeholder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256247" y="3151880"/>
            <a:ext cx="617538" cy="617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43" name="Group 42"/>
          <p:cNvGrpSpPr/>
          <p:nvPr/>
        </p:nvGrpSpPr>
        <p:grpSpPr>
          <a:xfrm rot="16200000" flipV="1">
            <a:off x="4212432" y="1831079"/>
            <a:ext cx="735012" cy="1836738"/>
            <a:chOff x="1931988" y="2717800"/>
            <a:chExt cx="5089526" cy="1836738"/>
          </a:xfrm>
        </p:grpSpPr>
        <p:sp>
          <p:nvSpPr>
            <p:cNvPr id="24" name="Freeform 8"/>
            <p:cNvSpPr>
              <a:spLocks/>
            </p:cNvSpPr>
            <p:nvPr/>
          </p:nvSpPr>
          <p:spPr bwMode="auto">
            <a:xfrm>
              <a:off x="4476751" y="2717800"/>
              <a:ext cx="2544763" cy="906463"/>
            </a:xfrm>
            <a:custGeom>
              <a:avLst/>
              <a:gdLst>
                <a:gd name="T0" fmla="*/ 0 w 1603"/>
                <a:gd name="T1" fmla="*/ 571 h 571"/>
                <a:gd name="T2" fmla="*/ 0 w 1603"/>
                <a:gd name="T3" fmla="*/ 0 h 571"/>
                <a:gd name="T4" fmla="*/ 1603 w 1603"/>
                <a:gd name="T5" fmla="*/ 0 h 5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03" h="571">
                  <a:moveTo>
                    <a:pt x="0" y="571"/>
                  </a:moveTo>
                  <a:lnTo>
                    <a:pt x="0" y="0"/>
                  </a:lnTo>
                  <a:lnTo>
                    <a:pt x="1603" y="0"/>
                  </a:lnTo>
                </a:path>
              </a:pathLst>
            </a:custGeom>
            <a:noFill/>
            <a:ln w="38100" cap="sq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0"/>
            <p:cNvSpPr>
              <a:spLocks/>
            </p:cNvSpPr>
            <p:nvPr/>
          </p:nvSpPr>
          <p:spPr bwMode="auto">
            <a:xfrm>
              <a:off x="4476751" y="3024188"/>
              <a:ext cx="2544763" cy="752475"/>
            </a:xfrm>
            <a:custGeom>
              <a:avLst/>
              <a:gdLst>
                <a:gd name="T0" fmla="*/ 0 w 1603"/>
                <a:gd name="T1" fmla="*/ 474 h 474"/>
                <a:gd name="T2" fmla="*/ 0 w 1603"/>
                <a:gd name="T3" fmla="*/ 0 h 474"/>
                <a:gd name="T4" fmla="*/ 1603 w 1603"/>
                <a:gd name="T5" fmla="*/ 0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03" h="474">
                  <a:moveTo>
                    <a:pt x="0" y="474"/>
                  </a:moveTo>
                  <a:lnTo>
                    <a:pt x="0" y="0"/>
                  </a:lnTo>
                  <a:lnTo>
                    <a:pt x="1603" y="0"/>
                  </a:lnTo>
                </a:path>
              </a:pathLst>
            </a:custGeom>
            <a:noFill/>
            <a:ln w="38100" cap="sq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12"/>
            <p:cNvSpPr>
              <a:spLocks/>
            </p:cNvSpPr>
            <p:nvPr/>
          </p:nvSpPr>
          <p:spPr bwMode="auto">
            <a:xfrm>
              <a:off x="4476751" y="3330575"/>
              <a:ext cx="2544763" cy="600075"/>
            </a:xfrm>
            <a:custGeom>
              <a:avLst/>
              <a:gdLst>
                <a:gd name="T0" fmla="*/ 0 w 1603"/>
                <a:gd name="T1" fmla="*/ 378 h 378"/>
                <a:gd name="T2" fmla="*/ 0 w 1603"/>
                <a:gd name="T3" fmla="*/ 0 h 378"/>
                <a:gd name="T4" fmla="*/ 1603 w 1603"/>
                <a:gd name="T5" fmla="*/ 0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03" h="378">
                  <a:moveTo>
                    <a:pt x="0" y="378"/>
                  </a:moveTo>
                  <a:lnTo>
                    <a:pt x="0" y="0"/>
                  </a:lnTo>
                  <a:lnTo>
                    <a:pt x="1603" y="0"/>
                  </a:lnTo>
                </a:path>
              </a:pathLst>
            </a:custGeom>
            <a:noFill/>
            <a:ln w="38100" cap="sq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14"/>
            <p:cNvSpPr>
              <a:spLocks/>
            </p:cNvSpPr>
            <p:nvPr/>
          </p:nvSpPr>
          <p:spPr bwMode="auto">
            <a:xfrm>
              <a:off x="4476751" y="3636963"/>
              <a:ext cx="2544763" cy="446088"/>
            </a:xfrm>
            <a:custGeom>
              <a:avLst/>
              <a:gdLst>
                <a:gd name="T0" fmla="*/ 0 w 1603"/>
                <a:gd name="T1" fmla="*/ 281 h 281"/>
                <a:gd name="T2" fmla="*/ 0 w 1603"/>
                <a:gd name="T3" fmla="*/ 0 h 281"/>
                <a:gd name="T4" fmla="*/ 1603 w 1603"/>
                <a:gd name="T5" fmla="*/ 0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03" h="281">
                  <a:moveTo>
                    <a:pt x="0" y="281"/>
                  </a:moveTo>
                  <a:lnTo>
                    <a:pt x="0" y="0"/>
                  </a:lnTo>
                  <a:lnTo>
                    <a:pt x="1603" y="0"/>
                  </a:lnTo>
                </a:path>
              </a:pathLst>
            </a:custGeom>
            <a:noFill/>
            <a:ln w="38100" cap="sq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16"/>
            <p:cNvSpPr>
              <a:spLocks/>
            </p:cNvSpPr>
            <p:nvPr/>
          </p:nvSpPr>
          <p:spPr bwMode="auto">
            <a:xfrm>
              <a:off x="4476751" y="3943350"/>
              <a:ext cx="2544763" cy="292100"/>
            </a:xfrm>
            <a:custGeom>
              <a:avLst/>
              <a:gdLst>
                <a:gd name="T0" fmla="*/ 0 w 1603"/>
                <a:gd name="T1" fmla="*/ 184 h 184"/>
                <a:gd name="T2" fmla="*/ 0 w 1603"/>
                <a:gd name="T3" fmla="*/ 0 h 184"/>
                <a:gd name="T4" fmla="*/ 1603 w 1603"/>
                <a:gd name="T5" fmla="*/ 0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03" h="184">
                  <a:moveTo>
                    <a:pt x="0" y="184"/>
                  </a:moveTo>
                  <a:lnTo>
                    <a:pt x="0" y="0"/>
                  </a:lnTo>
                  <a:lnTo>
                    <a:pt x="1603" y="0"/>
                  </a:lnTo>
                </a:path>
              </a:pathLst>
            </a:custGeom>
            <a:noFill/>
            <a:ln w="38100" cap="sq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18"/>
            <p:cNvSpPr>
              <a:spLocks/>
            </p:cNvSpPr>
            <p:nvPr/>
          </p:nvSpPr>
          <p:spPr bwMode="auto">
            <a:xfrm>
              <a:off x="4476751" y="4248150"/>
              <a:ext cx="2544763" cy="141288"/>
            </a:xfrm>
            <a:custGeom>
              <a:avLst/>
              <a:gdLst>
                <a:gd name="T0" fmla="*/ 0 w 1603"/>
                <a:gd name="T1" fmla="*/ 89 h 89"/>
                <a:gd name="T2" fmla="*/ 0 w 1603"/>
                <a:gd name="T3" fmla="*/ 0 h 89"/>
                <a:gd name="T4" fmla="*/ 1603 w 1603"/>
                <a:gd name="T5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03" h="89">
                  <a:moveTo>
                    <a:pt x="0" y="89"/>
                  </a:moveTo>
                  <a:lnTo>
                    <a:pt x="0" y="0"/>
                  </a:lnTo>
                  <a:lnTo>
                    <a:pt x="1603" y="0"/>
                  </a:lnTo>
                </a:path>
              </a:pathLst>
            </a:custGeom>
            <a:noFill/>
            <a:ln w="38100" cap="sq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20"/>
            <p:cNvSpPr>
              <a:spLocks/>
            </p:cNvSpPr>
            <p:nvPr/>
          </p:nvSpPr>
          <p:spPr bwMode="auto">
            <a:xfrm>
              <a:off x="4476751" y="4414838"/>
              <a:ext cx="2544763" cy="139700"/>
            </a:xfrm>
            <a:custGeom>
              <a:avLst/>
              <a:gdLst>
                <a:gd name="T0" fmla="*/ 0 w 1603"/>
                <a:gd name="T1" fmla="*/ 0 h 88"/>
                <a:gd name="T2" fmla="*/ 0 w 1603"/>
                <a:gd name="T3" fmla="*/ 88 h 88"/>
                <a:gd name="T4" fmla="*/ 1603 w 1603"/>
                <a:gd name="T5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03" h="88">
                  <a:moveTo>
                    <a:pt x="0" y="0"/>
                  </a:moveTo>
                  <a:lnTo>
                    <a:pt x="0" y="88"/>
                  </a:lnTo>
                  <a:lnTo>
                    <a:pt x="1603" y="88"/>
                  </a:lnTo>
                </a:path>
              </a:pathLst>
            </a:custGeom>
            <a:noFill/>
            <a:ln w="38100" cap="sq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Line 21"/>
            <p:cNvSpPr>
              <a:spLocks noChangeShapeType="1"/>
            </p:cNvSpPr>
            <p:nvPr/>
          </p:nvSpPr>
          <p:spPr bwMode="auto">
            <a:xfrm>
              <a:off x="4476751" y="3649663"/>
              <a:ext cx="0" cy="904875"/>
            </a:xfrm>
            <a:prstGeom prst="line">
              <a:avLst/>
            </a:prstGeom>
            <a:noFill/>
            <a:ln w="38100" cap="sq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cxnSp>
          <p:nvCxnSpPr>
            <p:cNvPr id="42" name="Straight Connector 41"/>
            <p:cNvCxnSpPr>
              <a:endCxn id="30" idx="1"/>
            </p:cNvCxnSpPr>
            <p:nvPr/>
          </p:nvCxnSpPr>
          <p:spPr bwMode="auto">
            <a:xfrm>
              <a:off x="1931988" y="3633537"/>
              <a:ext cx="2544763" cy="3426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44" name="TextBox 43"/>
          <p:cNvSpPr txBox="1"/>
          <p:nvPr/>
        </p:nvSpPr>
        <p:spPr>
          <a:xfrm>
            <a:off x="3648856" y="1377433"/>
            <a:ext cx="18732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Segoe UI Semibold" panose="020B0702040204020203" pitchFamily="34" charset="0"/>
              </a:rPr>
              <a:t>Compute Nodes</a:t>
            </a:r>
            <a:endParaRPr lang="en-US" sz="1600" dirty="0">
              <a:latin typeface="Segoe UI Semibold" panose="020B0702040204020203" pitchFamily="34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3884208" y="3722465"/>
            <a:ext cx="13898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Segoe UI Semibold" panose="020B0702040204020203" pitchFamily="34" charset="0"/>
              </a:rPr>
              <a:t>Head Node</a:t>
            </a:r>
            <a:endParaRPr lang="en-US" sz="1600" dirty="0">
              <a:latin typeface="Segoe UI Semibold" panose="020B0702040204020203" pitchFamily="34" charset="0"/>
            </a:endParaRPr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7876" y="5034035"/>
            <a:ext cx="914400" cy="914400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8939" y="5034035"/>
            <a:ext cx="933450" cy="786875"/>
          </a:xfrm>
          <a:prstGeom prst="rect">
            <a:avLst/>
          </a:prstGeom>
        </p:spPr>
      </p:pic>
      <p:sp>
        <p:nvSpPr>
          <p:cNvPr id="93" name="Freeform 62"/>
          <p:cNvSpPr>
            <a:spLocks/>
          </p:cNvSpPr>
          <p:nvPr/>
        </p:nvSpPr>
        <p:spPr bwMode="auto">
          <a:xfrm rot="5400000">
            <a:off x="4449669" y="4488664"/>
            <a:ext cx="549944" cy="305281"/>
          </a:xfrm>
          <a:custGeom>
            <a:avLst/>
            <a:gdLst>
              <a:gd name="T0" fmla="*/ 0 w 1603"/>
              <a:gd name="T1" fmla="*/ 85 h 85"/>
              <a:gd name="T2" fmla="*/ 0 w 1603"/>
              <a:gd name="T3" fmla="*/ 0 h 85"/>
              <a:gd name="T4" fmla="*/ 1603 w 1603"/>
              <a:gd name="T5" fmla="*/ 0 h 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603" h="85">
                <a:moveTo>
                  <a:pt x="0" y="85"/>
                </a:moveTo>
                <a:lnTo>
                  <a:pt x="0" y="0"/>
                </a:lnTo>
                <a:lnTo>
                  <a:pt x="1603" y="0"/>
                </a:lnTo>
              </a:path>
            </a:pathLst>
          </a:custGeom>
          <a:noFill/>
          <a:ln w="38100" cap="sq">
            <a:solidFill>
              <a:srgbClr val="000000"/>
            </a:solidFill>
            <a:prstDash val="solid"/>
            <a:miter lim="800000"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5" name="Freeform 64"/>
          <p:cNvSpPr>
            <a:spLocks/>
          </p:cNvSpPr>
          <p:nvPr/>
        </p:nvSpPr>
        <p:spPr bwMode="auto">
          <a:xfrm rot="5400000">
            <a:off x="4146184" y="4490460"/>
            <a:ext cx="549944" cy="301688"/>
          </a:xfrm>
          <a:custGeom>
            <a:avLst/>
            <a:gdLst>
              <a:gd name="T0" fmla="*/ 0 w 1603"/>
              <a:gd name="T1" fmla="*/ 0 h 84"/>
              <a:gd name="T2" fmla="*/ 0 w 1603"/>
              <a:gd name="T3" fmla="*/ 84 h 84"/>
              <a:gd name="T4" fmla="*/ 1603 w 1603"/>
              <a:gd name="T5" fmla="*/ 84 h 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603" h="84">
                <a:moveTo>
                  <a:pt x="0" y="0"/>
                </a:moveTo>
                <a:lnTo>
                  <a:pt x="0" y="84"/>
                </a:lnTo>
                <a:lnTo>
                  <a:pt x="1603" y="84"/>
                </a:lnTo>
              </a:path>
            </a:pathLst>
          </a:custGeom>
          <a:noFill/>
          <a:ln w="38100" cap="sq">
            <a:solidFill>
              <a:srgbClr val="000000"/>
            </a:solidFill>
            <a:prstDash val="solid"/>
            <a:miter lim="800000"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98" name="Straight Connector 97"/>
          <p:cNvCxnSpPr/>
          <p:nvPr/>
        </p:nvCxnSpPr>
        <p:spPr bwMode="auto">
          <a:xfrm flipV="1">
            <a:off x="4578873" y="4007751"/>
            <a:ext cx="271" cy="3385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1235" y="4805879"/>
            <a:ext cx="1970859" cy="1278250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1121960" y="4467324"/>
            <a:ext cx="13898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Segoe UI Semibold" panose="020B0702040204020203" pitchFamily="34" charset="0"/>
              </a:rPr>
              <a:t>Terminal</a:t>
            </a:r>
            <a:endParaRPr lang="en-US" sz="1600" dirty="0">
              <a:latin typeface="Segoe UI Semibold" panose="020B0702040204020203" pitchFamily="3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883937" y="4467324"/>
            <a:ext cx="13898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Segoe UI Semibold" panose="020B0702040204020203" pitchFamily="34" charset="0"/>
              </a:rPr>
              <a:t>SSH</a:t>
            </a:r>
            <a:endParaRPr lang="en-US" sz="1600" dirty="0">
              <a:latin typeface="Segoe UI Semibold" panose="020B0702040204020203" pitchFamily="34" charset="0"/>
            </a:endParaRPr>
          </a:p>
        </p:txBody>
      </p:sp>
      <p:cxnSp>
        <p:nvCxnSpPr>
          <p:cNvPr id="14" name="Straight Arrow Connector 13"/>
          <p:cNvCxnSpPr>
            <a:endCxn id="3" idx="3"/>
          </p:cNvCxnSpPr>
          <p:nvPr/>
        </p:nvCxnSpPr>
        <p:spPr bwMode="auto">
          <a:xfrm flipH="1">
            <a:off x="2782094" y="5427472"/>
            <a:ext cx="1139510" cy="17532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7" name="Straight Arrow Connector 16"/>
          <p:cNvCxnSpPr>
            <a:stCxn id="31" idx="3"/>
            <a:endCxn id="12" idx="1"/>
          </p:cNvCxnSpPr>
          <p:nvPr/>
        </p:nvCxnSpPr>
        <p:spPr bwMode="auto">
          <a:xfrm flipV="1">
            <a:off x="2511831" y="3460649"/>
            <a:ext cx="1744416" cy="1175952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ysDot"/>
            <a:round/>
            <a:headEnd type="none" w="med" len="med"/>
            <a:tailEnd type="triangle"/>
          </a:ln>
          <a:effectLst/>
        </p:spPr>
      </p:cxnSp>
      <p:sp>
        <p:nvSpPr>
          <p:cNvPr id="21" name="TextBox 20"/>
          <p:cNvSpPr txBox="1"/>
          <p:nvPr/>
        </p:nvSpPr>
        <p:spPr>
          <a:xfrm>
            <a:off x="5674533" y="1234624"/>
            <a:ext cx="3469467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Lightning3 (research)</a:t>
            </a:r>
          </a:p>
          <a:p>
            <a:pPr marL="233363" indent="-169863">
              <a:buFont typeface="Arial" panose="020B0604020202020204" pitchFamily="34" charset="0"/>
              <a:buChar char="•"/>
            </a:pPr>
            <a:r>
              <a:rPr lang="en-US" sz="18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17 compute nodes</a:t>
            </a:r>
          </a:p>
          <a:p>
            <a:pPr marL="233363" indent="-169863">
              <a:buFont typeface="Arial" panose="020B0604020202020204" pitchFamily="34" charset="0"/>
              <a:buChar char="•"/>
            </a:pPr>
            <a:r>
              <a:rPr lang="en-US" sz="18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32 processors/node (384 total)</a:t>
            </a:r>
          </a:p>
          <a:p>
            <a:pPr marL="233363" indent="-169863">
              <a:buFont typeface="Arial" panose="020B0604020202020204" pitchFamily="34" charset="0"/>
              <a:buChar char="•"/>
            </a:pPr>
            <a:r>
              <a:rPr lang="en-US" sz="18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256Gb RAM/node (3.2Tb total)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3348" y="1239886"/>
            <a:ext cx="3469467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HPC-class (education)</a:t>
            </a:r>
          </a:p>
          <a:p>
            <a:pPr marL="233363" indent="-169863">
              <a:buFont typeface="Arial" panose="020B0604020202020204" pitchFamily="34" charset="0"/>
              <a:buChar char="•"/>
            </a:pPr>
            <a:r>
              <a:rPr lang="en-US" sz="18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48 compute nodes</a:t>
            </a:r>
          </a:p>
          <a:p>
            <a:pPr marL="233363" indent="-169863">
              <a:buFont typeface="Arial" panose="020B0604020202020204" pitchFamily="34" charset="0"/>
              <a:buChar char="•"/>
            </a:pPr>
            <a:r>
              <a:rPr lang="en-US" sz="18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16 processors/node (768 total)</a:t>
            </a:r>
          </a:p>
          <a:p>
            <a:pPr marL="233363" indent="-169863">
              <a:buFont typeface="Arial" panose="020B0604020202020204" pitchFamily="34" charset="0"/>
              <a:buChar char="•"/>
            </a:pPr>
            <a:r>
              <a:rPr lang="en-US" sz="18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64Gb RAM/node (3.0Tb total)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5686507" y="2911001"/>
            <a:ext cx="3469467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Condo (up coming)</a:t>
            </a:r>
          </a:p>
          <a:p>
            <a:pPr marL="233363" indent="-169863">
              <a:buFont typeface="Arial" panose="020B0604020202020204" pitchFamily="34" charset="0"/>
              <a:buChar char="•"/>
            </a:pPr>
            <a:r>
              <a:rPr lang="en-US" sz="18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316 compute nodes</a:t>
            </a:r>
          </a:p>
          <a:p>
            <a:pPr marL="233363" indent="-169863">
              <a:buFont typeface="Arial" panose="020B0604020202020204" pitchFamily="34" charset="0"/>
              <a:buChar char="•"/>
            </a:pPr>
            <a:r>
              <a:rPr lang="en-US" sz="18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8 processors/node (2528 total)</a:t>
            </a:r>
          </a:p>
          <a:p>
            <a:pPr marL="233363" indent="-169863">
              <a:buFont typeface="Arial" panose="020B0604020202020204" pitchFamily="34" charset="0"/>
              <a:buChar char="•"/>
            </a:pPr>
            <a:r>
              <a:rPr lang="en-US" sz="18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8Gb RAM/node (3.5Tb total)</a:t>
            </a:r>
          </a:p>
        </p:txBody>
      </p:sp>
    </p:spTree>
    <p:extLst>
      <p:ext uri="{BB962C8B-B14F-4D97-AF65-F5344CB8AC3E}">
        <p14:creationId xmlns:p14="http://schemas.microsoft.com/office/powerpoint/2010/main" val="15950566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51" grpId="0"/>
      <p:bldP spid="5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 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Microsoft Windows:</a:t>
            </a:r>
          </a:p>
          <a:p>
            <a:pPr lvl="0"/>
            <a:r>
              <a:rPr lang="en-US" b="1" dirty="0" err="1"/>
              <a:t>PuTTY</a:t>
            </a:r>
            <a:r>
              <a:rPr lang="en-US" dirty="0"/>
              <a:t> is an extremely small download of a free, full-featured SSH client.</a:t>
            </a:r>
          </a:p>
          <a:p>
            <a:pPr lvl="0"/>
            <a:r>
              <a:rPr lang="en-US" b="1" dirty="0"/>
              <a:t>SSH Secure Shell Client</a:t>
            </a:r>
            <a:r>
              <a:rPr lang="en-US" dirty="0"/>
              <a:t>, also a full featured client that is commercial. It is available as part of the Iowa State University site-licensed software.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6355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 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Macintosh</a:t>
            </a:r>
          </a:p>
          <a:p>
            <a:r>
              <a:rPr lang="en-US" dirty="0" err="1" smtClean="0"/>
              <a:t>ssh</a:t>
            </a:r>
            <a:r>
              <a:rPr lang="en-US" dirty="0" smtClean="0"/>
              <a:t> -X </a:t>
            </a:r>
            <a:r>
              <a:rPr lang="en-US" dirty="0" smtClean="0">
                <a:hlinkClick r:id="rId2"/>
              </a:rPr>
              <a:t>username@hpc-class.its.iastate.edu</a:t>
            </a:r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r>
              <a:rPr lang="en-US" dirty="0" smtClean="0"/>
              <a:t>Note:  You will not see your password as you type.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68525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 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1" y="1295400"/>
            <a:ext cx="8915400" cy="4648200"/>
          </a:xfrm>
        </p:spPr>
        <p:txBody>
          <a:bodyPr/>
          <a:lstStyle/>
          <a:p>
            <a:r>
              <a:rPr lang="en-US" dirty="0" err="1" smtClean="0"/>
              <a:t>ls</a:t>
            </a:r>
            <a:r>
              <a:rPr lang="en-US" dirty="0" smtClean="0"/>
              <a:t>  					nothing in your folder</a:t>
            </a:r>
          </a:p>
          <a:p>
            <a:r>
              <a:rPr lang="en-US" dirty="0" err="1"/>
              <a:t>l</a:t>
            </a:r>
            <a:r>
              <a:rPr lang="en-US" dirty="0" err="1" smtClean="0"/>
              <a:t>s</a:t>
            </a:r>
            <a:r>
              <a:rPr lang="en-US" dirty="0" smtClean="0"/>
              <a:t> -la</a:t>
            </a:r>
          </a:p>
          <a:p>
            <a:r>
              <a:rPr lang="en-US" dirty="0" err="1"/>
              <a:t>p</a:t>
            </a:r>
            <a:r>
              <a:rPr lang="en-US" dirty="0" err="1" smtClean="0"/>
              <a:t>wd</a:t>
            </a:r>
            <a:r>
              <a:rPr lang="en-US" dirty="0" smtClean="0"/>
              <a:t>				/home/</a:t>
            </a:r>
            <a:r>
              <a:rPr lang="en-US" dirty="0" err="1" smtClean="0"/>
              <a:t>netid</a:t>
            </a:r>
            <a:endParaRPr lang="en-US" dirty="0" smtClean="0"/>
          </a:p>
          <a:p>
            <a:r>
              <a:rPr lang="en-US" dirty="0"/>
              <a:t>w</a:t>
            </a:r>
            <a:r>
              <a:rPr lang="en-US" dirty="0" smtClean="0"/>
              <a:t>ho				Who else is on this machine</a:t>
            </a:r>
          </a:p>
          <a:p>
            <a:r>
              <a:rPr lang="en-US" dirty="0" err="1" smtClean="0"/>
              <a:t>cp</a:t>
            </a:r>
            <a:r>
              <a:rPr lang="en-US" dirty="0" smtClean="0"/>
              <a:t> -r /home/severin/</a:t>
            </a:r>
            <a:r>
              <a:rPr lang="en-US" dirty="0" err="1" smtClean="0"/>
              <a:t>Basic_UNIX</a:t>
            </a:r>
            <a:r>
              <a:rPr lang="en-US" dirty="0" smtClean="0"/>
              <a:t> .</a:t>
            </a:r>
          </a:p>
          <a:p>
            <a:r>
              <a:rPr lang="en-US" dirty="0"/>
              <a:t>c</a:t>
            </a:r>
            <a:r>
              <a:rPr lang="en-US" dirty="0" smtClean="0"/>
              <a:t>d </a:t>
            </a:r>
            <a:r>
              <a:rPr lang="en-US" dirty="0" err="1" smtClean="0"/>
              <a:t>Basic_UNIX</a:t>
            </a:r>
            <a:r>
              <a:rPr lang="en-US" dirty="0" smtClean="0"/>
              <a:t>/WORKSHOP_FILES</a:t>
            </a:r>
          </a:p>
          <a:p>
            <a:endParaRPr lang="en-US" dirty="0"/>
          </a:p>
          <a:p>
            <a:r>
              <a:rPr lang="en-US" dirty="0" smtClean="0"/>
              <a:t>The remote machine will have a prompt that looks like</a:t>
            </a:r>
          </a:p>
          <a:p>
            <a:r>
              <a:rPr lang="en-US" dirty="0" smtClean="0"/>
              <a:t>[</a:t>
            </a:r>
            <a:r>
              <a:rPr lang="en-US" dirty="0" err="1" smtClean="0"/>
              <a:t>netid@</a:t>
            </a:r>
            <a:r>
              <a:rPr lang="en-US" b="1" dirty="0" err="1"/>
              <a:t>hpc-class</a:t>
            </a:r>
            <a:r>
              <a:rPr lang="en-US" b="1" dirty="0"/>
              <a:t> </a:t>
            </a:r>
            <a:r>
              <a:rPr lang="en-US" dirty="0"/>
              <a:t>WORKSHOP_FILES]$</a:t>
            </a:r>
            <a:endParaRPr lang="en-US" dirty="0" smtClean="0"/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21700431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Transferring and downloading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Downloading from a website</a:t>
            </a:r>
          </a:p>
          <a:p>
            <a:endParaRPr lang="en-US" dirty="0" smtClean="0"/>
          </a:p>
          <a:p>
            <a:r>
              <a:rPr lang="en-US" dirty="0" err="1" smtClean="0"/>
              <a:t>wget</a:t>
            </a:r>
            <a:r>
              <a:rPr lang="en-US" dirty="0" smtClean="0"/>
              <a:t> </a:t>
            </a:r>
            <a:r>
              <a:rPr lang="en-US" dirty="0">
                <a:hlinkClick r:id="rId2"/>
              </a:rPr>
              <a:t>http://goo.gl/</a:t>
            </a:r>
            <a:r>
              <a:rPr lang="en-US" dirty="0" smtClean="0">
                <a:hlinkClick r:id="rId2"/>
              </a:rPr>
              <a:t>CDXx15</a:t>
            </a:r>
            <a:r>
              <a:rPr lang="en-US" dirty="0" smtClean="0"/>
              <a:t>		=soybean annotation</a:t>
            </a:r>
            <a:endParaRPr lang="en-US" dirty="0"/>
          </a:p>
          <a:p>
            <a:r>
              <a:rPr lang="en-US" dirty="0" smtClean="0"/>
              <a:t>How do we look at this file?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37573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dirty="0" smtClean="0">
                <a:latin typeface="Segoe UI Light" panose="020B0502040204020203" pitchFamily="34" charset="0"/>
                <a:ea typeface="ＭＳ Ｐゴシック" charset="0"/>
                <a:cs typeface="ＭＳ Ｐゴシック" charset="0"/>
              </a:rPr>
              <a:t>What do I do?</a:t>
            </a:r>
            <a:endParaRPr lang="en-US" dirty="0">
              <a:latin typeface="Segoe UI Light" panose="020B0502040204020203" pitchFamily="34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8434" name="Rectangle 4"/>
          <p:cNvSpPr>
            <a:spLocks noGrp="1" noChangeArrowheads="1"/>
          </p:cNvSpPr>
          <p:nvPr>
            <p:ph idx="1"/>
          </p:nvPr>
        </p:nvSpPr>
        <p:spPr>
          <a:solidFill>
            <a:schemeClr val="bg1"/>
          </a:solidFill>
        </p:spPr>
        <p:txBody>
          <a:bodyPr>
            <a:noAutofit/>
          </a:bodyPr>
          <a:lstStyle/>
          <a:p>
            <a:pPr marL="609600" indent="-609600" algn="l">
              <a:lnSpc>
                <a:spcPct val="150000"/>
              </a:lnSpc>
              <a:spcBef>
                <a:spcPct val="0"/>
              </a:spcBef>
              <a:buFontTx/>
              <a:buChar char="•"/>
            </a:pPr>
            <a:r>
              <a:rPr lang="en-US" sz="2300" dirty="0" smtClean="0">
                <a:solidFill>
                  <a:schemeClr val="tx1"/>
                </a:solidFill>
                <a:latin typeface="Segoe UI Light" panose="020B0502040204020203" pitchFamily="34" charset="0"/>
                <a:ea typeface="ＭＳ Ｐゴシック" charset="0"/>
              </a:rPr>
              <a:t>Enable researchers to interpret high-throughput data</a:t>
            </a:r>
          </a:p>
          <a:p>
            <a:pPr marL="609600" indent="-609600" algn="l">
              <a:lnSpc>
                <a:spcPct val="150000"/>
              </a:lnSpc>
              <a:spcBef>
                <a:spcPct val="0"/>
              </a:spcBef>
              <a:buFontTx/>
              <a:buChar char="•"/>
            </a:pPr>
            <a:r>
              <a:rPr lang="en-US" sz="2300" dirty="0" smtClean="0">
                <a:solidFill>
                  <a:schemeClr val="tx1"/>
                </a:solidFill>
                <a:latin typeface="Segoe UI Light" panose="020B0502040204020203" pitchFamily="34" charset="0"/>
                <a:ea typeface="ＭＳ Ｐゴシック" charset="0"/>
              </a:rPr>
              <a:t>Encourage/Contribute to </a:t>
            </a:r>
            <a:r>
              <a:rPr lang="en-US" sz="2300" dirty="0">
                <a:solidFill>
                  <a:schemeClr val="tx1"/>
                </a:solidFill>
                <a:latin typeface="Segoe UI Light" panose="020B0502040204020203" pitchFamily="34" charset="0"/>
                <a:ea typeface="ＭＳ Ｐゴシック" charset="0"/>
              </a:rPr>
              <a:t>b</a:t>
            </a:r>
            <a:r>
              <a:rPr lang="en-US" sz="2300" dirty="0" smtClean="0">
                <a:solidFill>
                  <a:schemeClr val="tx1"/>
                </a:solidFill>
                <a:latin typeface="Segoe UI Light" panose="020B0502040204020203" pitchFamily="34" charset="0"/>
                <a:ea typeface="ＭＳ Ｐゴシック" charset="0"/>
              </a:rPr>
              <a:t>ioinformatics friendly infrastructure</a:t>
            </a:r>
          </a:p>
          <a:p>
            <a:pPr marL="609600" indent="-609600" algn="l">
              <a:lnSpc>
                <a:spcPct val="150000"/>
              </a:lnSpc>
              <a:spcBef>
                <a:spcPct val="0"/>
              </a:spcBef>
              <a:buFontTx/>
              <a:buChar char="•"/>
            </a:pPr>
            <a:r>
              <a:rPr lang="en-US" sz="2300" dirty="0" smtClean="0">
                <a:solidFill>
                  <a:schemeClr val="tx1"/>
                </a:solidFill>
                <a:latin typeface="Segoe UI Light" panose="020B0502040204020203" pitchFamily="34" charset="0"/>
                <a:ea typeface="ＭＳ Ｐゴシック" charset="0"/>
              </a:rPr>
              <a:t>Explore the latest open source software</a:t>
            </a:r>
          </a:p>
          <a:p>
            <a:pPr marL="609600" indent="-609600" algn="l">
              <a:lnSpc>
                <a:spcPct val="150000"/>
              </a:lnSpc>
              <a:spcBef>
                <a:spcPct val="0"/>
              </a:spcBef>
              <a:buFontTx/>
              <a:buChar char="•"/>
            </a:pPr>
            <a:r>
              <a:rPr lang="en-US" sz="2300" dirty="0" smtClean="0">
                <a:solidFill>
                  <a:schemeClr val="tx1"/>
                </a:solidFill>
                <a:latin typeface="Segoe UI Light" panose="020B0502040204020203" pitchFamily="34" charset="0"/>
                <a:ea typeface="ＭＳ Ｐゴシック" charset="0"/>
              </a:rPr>
              <a:t>Develop pipelines for efficient analysis</a:t>
            </a:r>
          </a:p>
          <a:p>
            <a:pPr marL="609600" indent="-609600" algn="l">
              <a:lnSpc>
                <a:spcPct val="150000"/>
              </a:lnSpc>
              <a:spcBef>
                <a:spcPct val="0"/>
              </a:spcBef>
              <a:buFontTx/>
              <a:buChar char="•"/>
            </a:pPr>
            <a:r>
              <a:rPr lang="en-US" sz="2300" dirty="0" smtClean="0">
                <a:solidFill>
                  <a:schemeClr val="tx1"/>
                </a:solidFill>
                <a:latin typeface="Segoe UI Light" panose="020B0502040204020203" pitchFamily="34" charset="0"/>
                <a:ea typeface="ＭＳ Ｐゴシック" charset="0"/>
              </a:rPr>
              <a:t>Contribute to papers and grants (LOS)</a:t>
            </a:r>
            <a:endParaRPr lang="en-US" sz="2300" dirty="0">
              <a:solidFill>
                <a:schemeClr val="tx1"/>
              </a:solidFill>
              <a:latin typeface="Segoe UI Light" panose="020B0502040204020203" pitchFamily="34" charset="0"/>
              <a:ea typeface="ＭＳ Ｐゴシック" charset="0"/>
            </a:endParaRPr>
          </a:p>
          <a:p>
            <a:pPr marL="609600" indent="-609600" algn="l">
              <a:lnSpc>
                <a:spcPct val="150000"/>
              </a:lnSpc>
              <a:spcBef>
                <a:spcPct val="0"/>
              </a:spcBef>
              <a:buFontTx/>
              <a:buChar char="•"/>
            </a:pPr>
            <a:r>
              <a:rPr lang="en-US" sz="2300" dirty="0" smtClean="0">
                <a:solidFill>
                  <a:schemeClr val="tx1"/>
                </a:solidFill>
                <a:latin typeface="Segoe UI Light" panose="020B0502040204020203" pitchFamily="34" charset="0"/>
                <a:ea typeface="ＭＳ Ｐゴシック" charset="0"/>
              </a:rPr>
              <a:t>Train and Teach Bioinformatics</a:t>
            </a:r>
          </a:p>
          <a:p>
            <a:pPr marL="609600" indent="-609600" algn="l">
              <a:lnSpc>
                <a:spcPct val="150000"/>
              </a:lnSpc>
              <a:spcBef>
                <a:spcPct val="0"/>
              </a:spcBef>
              <a:buFontTx/>
              <a:buChar char="•"/>
            </a:pPr>
            <a:r>
              <a:rPr lang="en-US" sz="2300" dirty="0" smtClean="0">
                <a:solidFill>
                  <a:schemeClr val="tx1"/>
                </a:solidFill>
                <a:latin typeface="Segoe UI Light" panose="020B0502040204020203" pitchFamily="34" charset="0"/>
                <a:ea typeface="ＭＳ Ｐゴシック" charset="0"/>
              </a:rPr>
              <a:t>Write Grants</a:t>
            </a:r>
          </a:p>
          <a:p>
            <a:pPr algn="l">
              <a:lnSpc>
                <a:spcPct val="150000"/>
              </a:lnSpc>
              <a:spcBef>
                <a:spcPct val="0"/>
              </a:spcBef>
            </a:pPr>
            <a:endParaRPr lang="en-US" sz="2300" dirty="0" smtClean="0">
              <a:solidFill>
                <a:schemeClr val="tx1"/>
              </a:solidFill>
              <a:latin typeface="Segoe UI Light" panose="020B0502040204020203" pitchFamily="34" charset="0"/>
              <a:ea typeface="ＭＳ Ｐゴシック" charset="0"/>
            </a:endParaRPr>
          </a:p>
        </p:txBody>
      </p:sp>
      <p:sp>
        <p:nvSpPr>
          <p:cNvPr id="18438" name="Text Box 9"/>
          <p:cNvSpPr txBox="1">
            <a:spLocks noChangeArrowheads="1"/>
          </p:cNvSpPr>
          <p:nvPr/>
        </p:nvSpPr>
        <p:spPr bwMode="auto">
          <a:xfrm>
            <a:off x="369194" y="5229478"/>
            <a:ext cx="8610600" cy="998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30000"/>
              </a:spcBef>
              <a:buFont typeface="Arial" charset="0"/>
              <a:buNone/>
            </a:pPr>
            <a:r>
              <a:rPr lang="en-US" sz="1800" dirty="0">
                <a:latin typeface="Segoe UI Light" panose="020B0502040204020203" pitchFamily="34" charset="0"/>
              </a:rPr>
              <a:t>Meet the needs and communicate well with a diverse faculty to help facilitate NGS research on campus.</a:t>
            </a:r>
            <a:endParaRPr lang="en-US" dirty="0">
              <a:latin typeface="Segoe UI Light" panose="020B0502040204020203" pitchFamily="34" charset="0"/>
            </a:endParaRPr>
          </a:p>
          <a:p>
            <a:pPr eaLnBrk="1" hangingPunct="1">
              <a:spcBef>
                <a:spcPct val="30000"/>
              </a:spcBef>
              <a:buFont typeface="Arial" charset="0"/>
              <a:buNone/>
            </a:pPr>
            <a:endParaRPr lang="en-US" sz="1800" dirty="0">
              <a:latin typeface="Segoe UI Light" panose="020B0502040204020203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029200" y="6380416"/>
            <a:ext cx="20245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GIF@iastate.edu</a:t>
            </a:r>
            <a:endParaRPr lang="en-US" sz="2000" dirty="0">
              <a:solidFill>
                <a:schemeClr val="bg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029200" y="6096000"/>
            <a:ext cx="33705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http://</a:t>
            </a:r>
            <a:r>
              <a:rPr lang="en-US" sz="2000" dirty="0" err="1" smtClean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gif.biotech.iastate.edu</a:t>
            </a:r>
            <a:endParaRPr lang="en-US" sz="2000" dirty="0">
              <a:solidFill>
                <a:schemeClr val="bg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31265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Transferring and downloading files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295400"/>
            <a:ext cx="9144000" cy="4648200"/>
          </a:xfrm>
        </p:spPr>
        <p:txBody>
          <a:bodyPr/>
          <a:lstStyle/>
          <a:p>
            <a:r>
              <a:rPr lang="en-US" sz="2300" dirty="0" smtClean="0"/>
              <a:t>Transferring files from our local machine to the remote machine</a:t>
            </a:r>
          </a:p>
          <a:p>
            <a:endParaRPr lang="en-US" sz="2300" dirty="0" smtClean="0"/>
          </a:p>
          <a:p>
            <a:r>
              <a:rPr lang="en-US" sz="2300" dirty="0" smtClean="0"/>
              <a:t>Open up a new terminal</a:t>
            </a:r>
          </a:p>
          <a:p>
            <a:endParaRPr lang="en-US" sz="2300" dirty="0" smtClean="0"/>
          </a:p>
          <a:p>
            <a:r>
              <a:rPr lang="en-US" sz="2300" dirty="0"/>
              <a:t>touch </a:t>
            </a:r>
            <a:r>
              <a:rPr lang="en-US" sz="2300" dirty="0" err="1" smtClean="0"/>
              <a:t>cats.txt</a:t>
            </a:r>
            <a:endParaRPr lang="en-US" sz="2300" dirty="0" smtClean="0"/>
          </a:p>
          <a:p>
            <a:r>
              <a:rPr lang="en-US" sz="2300" dirty="0" err="1"/>
              <a:t>scp</a:t>
            </a:r>
            <a:r>
              <a:rPr lang="en-US" sz="2300" dirty="0"/>
              <a:t> </a:t>
            </a:r>
            <a:r>
              <a:rPr lang="en-US" sz="2300" dirty="0" err="1"/>
              <a:t>cats.txt</a:t>
            </a:r>
            <a:r>
              <a:rPr lang="en-US" sz="2300" dirty="0"/>
              <a:t> </a:t>
            </a:r>
            <a:r>
              <a:rPr lang="en-US" sz="2300" dirty="0" err="1" smtClean="0"/>
              <a:t>netid@</a:t>
            </a:r>
            <a:r>
              <a:rPr lang="en-US" sz="2300" dirty="0" err="1"/>
              <a:t>hpc-class.its.iastate.edu</a:t>
            </a:r>
            <a:r>
              <a:rPr lang="en-US" sz="2300" dirty="0"/>
              <a:t>:/home</a:t>
            </a:r>
            <a:r>
              <a:rPr lang="en-US" sz="2300" dirty="0" smtClean="0"/>
              <a:t>/</a:t>
            </a:r>
            <a:r>
              <a:rPr lang="en-US" sz="2300" dirty="0" err="1" smtClean="0"/>
              <a:t>netid</a:t>
            </a:r>
            <a:endParaRPr lang="en-US" sz="2300" dirty="0" smtClean="0"/>
          </a:p>
          <a:p>
            <a:endParaRPr lang="en-US" sz="2300" dirty="0" smtClean="0"/>
          </a:p>
          <a:p>
            <a:r>
              <a:rPr lang="en-US" sz="2200" dirty="0" err="1"/>
              <a:t>rsync</a:t>
            </a:r>
            <a:r>
              <a:rPr lang="en-US" sz="2200" dirty="0"/>
              <a:t> -</a:t>
            </a:r>
            <a:r>
              <a:rPr lang="en-US" sz="2200" dirty="0" err="1"/>
              <a:t>avz</a:t>
            </a:r>
            <a:r>
              <a:rPr lang="en-US" sz="2200" dirty="0"/>
              <a:t> -e </a:t>
            </a:r>
            <a:r>
              <a:rPr lang="en-US" sz="2200" dirty="0" err="1"/>
              <a:t>ssh</a:t>
            </a:r>
            <a:r>
              <a:rPr lang="en-US" sz="2200" dirty="0"/>
              <a:t> </a:t>
            </a:r>
            <a:r>
              <a:rPr lang="en-US" sz="2200" dirty="0" err="1"/>
              <a:t>cats.txt</a:t>
            </a:r>
            <a:r>
              <a:rPr lang="en-US" sz="2200" dirty="0"/>
              <a:t> </a:t>
            </a:r>
            <a:r>
              <a:rPr lang="en-US" sz="2200" dirty="0" err="1" smtClean="0"/>
              <a:t>netid@</a:t>
            </a:r>
            <a:r>
              <a:rPr lang="en-US" sz="2200" dirty="0" err="1"/>
              <a:t>hpc-class.its.iastate.edu</a:t>
            </a:r>
            <a:r>
              <a:rPr lang="en-US" sz="2200" dirty="0"/>
              <a:t>:/home</a:t>
            </a:r>
            <a:r>
              <a:rPr lang="en-US" sz="2200" dirty="0" smtClean="0"/>
              <a:t>/</a:t>
            </a:r>
            <a:r>
              <a:rPr lang="en-US" sz="2200" dirty="0" err="1" smtClean="0"/>
              <a:t>netid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6159269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Pre-installed software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module use /shared/bioinformatics/modules</a:t>
            </a:r>
          </a:p>
          <a:p>
            <a:endParaRPr lang="en-US" dirty="0" smtClean="0"/>
          </a:p>
          <a:p>
            <a:r>
              <a:rPr lang="en-US" dirty="0"/>
              <a:t>m</a:t>
            </a:r>
            <a:r>
              <a:rPr lang="en-US" dirty="0" smtClean="0"/>
              <a:t>odule avail</a:t>
            </a:r>
          </a:p>
          <a:p>
            <a:r>
              <a:rPr lang="en-US" dirty="0" smtClean="0"/>
              <a:t>module </a:t>
            </a:r>
            <a:r>
              <a:rPr lang="en-US" dirty="0"/>
              <a:t>what-</a:t>
            </a:r>
            <a:r>
              <a:rPr lang="en-US" dirty="0" smtClean="0"/>
              <a:t>is</a:t>
            </a:r>
          </a:p>
          <a:p>
            <a:endParaRPr lang="en-US" dirty="0" smtClean="0"/>
          </a:p>
          <a:p>
            <a:r>
              <a:rPr lang="en-US" dirty="0" err="1"/>
              <a:t>fastqc</a:t>
            </a:r>
            <a:r>
              <a:rPr lang="en-US" dirty="0"/>
              <a:t> --version</a:t>
            </a:r>
          </a:p>
          <a:p>
            <a:r>
              <a:rPr lang="en-US" dirty="0"/>
              <a:t>m</a:t>
            </a:r>
            <a:r>
              <a:rPr lang="en-US" dirty="0" smtClean="0"/>
              <a:t>odule load </a:t>
            </a:r>
            <a:r>
              <a:rPr lang="en-US" dirty="0" err="1" smtClean="0"/>
              <a:t>fastqc</a:t>
            </a:r>
            <a:endParaRPr lang="en-US" dirty="0" smtClean="0"/>
          </a:p>
          <a:p>
            <a:r>
              <a:rPr lang="en-US" dirty="0" err="1"/>
              <a:t>fastqc</a:t>
            </a:r>
            <a:r>
              <a:rPr lang="en-US" dirty="0"/>
              <a:t> --version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33595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Understanding Torque and </a:t>
            </a:r>
            <a:r>
              <a:rPr lang="en-US" dirty="0" err="1" smtClean="0"/>
              <a:t>Queueing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2725" y="1295400"/>
            <a:ext cx="8778875" cy="1371600"/>
          </a:xfrm>
        </p:spPr>
        <p:txBody>
          <a:bodyPr/>
          <a:lstStyle/>
          <a:p>
            <a:r>
              <a:rPr lang="en-US" dirty="0" err="1"/>
              <a:t>q</a:t>
            </a:r>
            <a:r>
              <a:rPr lang="en-US" dirty="0" err="1" smtClean="0"/>
              <a:t>stat</a:t>
            </a:r>
            <a:r>
              <a:rPr lang="en-US" dirty="0" smtClean="0"/>
              <a:t> -q</a:t>
            </a:r>
          </a:p>
        </p:txBody>
      </p:sp>
      <p:pic>
        <p:nvPicPr>
          <p:cNvPr id="4" name="Picture 3" descr="Screen Shot 2014-06-26 at 3.32.0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2743200"/>
            <a:ext cx="8825681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4570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Understanding Torque and </a:t>
            </a:r>
            <a:r>
              <a:rPr lang="en-US" dirty="0" err="1" smtClean="0"/>
              <a:t>Queueing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2725" y="1295400"/>
            <a:ext cx="8778875" cy="838200"/>
          </a:xfrm>
        </p:spPr>
        <p:txBody>
          <a:bodyPr/>
          <a:lstStyle/>
          <a:p>
            <a:r>
              <a:rPr lang="en-US" dirty="0" err="1"/>
              <a:t>q</a:t>
            </a:r>
            <a:r>
              <a:rPr lang="en-US" dirty="0" err="1" smtClean="0"/>
              <a:t>stat</a:t>
            </a:r>
            <a:r>
              <a:rPr lang="en-US" dirty="0" smtClean="0"/>
              <a:t> -a</a:t>
            </a:r>
          </a:p>
        </p:txBody>
      </p:sp>
      <p:pic>
        <p:nvPicPr>
          <p:cNvPr id="5" name="Picture 4" descr="Screen Shot 2014-06-27 at 7.10.24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38400"/>
            <a:ext cx="8911706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0746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2725" y="76200"/>
            <a:ext cx="7772400" cy="685800"/>
          </a:xfrm>
        </p:spPr>
        <p:txBody>
          <a:bodyPr/>
          <a:lstStyle/>
          <a:p>
            <a:r>
              <a:rPr lang="en-US" dirty="0" smtClean="0"/>
              <a:t>Submitting a job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8778875" cy="4648200"/>
          </a:xfrm>
        </p:spPr>
        <p:txBody>
          <a:bodyPr/>
          <a:lstStyle/>
          <a:p>
            <a:r>
              <a:rPr lang="en-US" dirty="0"/>
              <a:t>#!/bin/bash</a:t>
            </a:r>
          </a:p>
          <a:p>
            <a:r>
              <a:rPr lang="en-US" dirty="0"/>
              <a:t>#PBS -l </a:t>
            </a:r>
            <a:r>
              <a:rPr lang="en-US" dirty="0" err="1"/>
              <a:t>vmem</a:t>
            </a:r>
            <a:r>
              <a:rPr lang="en-US" dirty="0"/>
              <a:t>=16Gb,pmem=4Gb,mem=16Gb</a:t>
            </a:r>
          </a:p>
          <a:p>
            <a:r>
              <a:rPr lang="en-US" dirty="0"/>
              <a:t>#PBS -l nodes=1:ppn=4:compute</a:t>
            </a:r>
          </a:p>
          <a:p>
            <a:r>
              <a:rPr lang="de-DE" dirty="0"/>
              <a:t>#PBS -l </a:t>
            </a:r>
            <a:r>
              <a:rPr lang="de-DE" dirty="0" err="1"/>
              <a:t>walltime</a:t>
            </a:r>
            <a:r>
              <a:rPr lang="de-DE" dirty="0"/>
              <a:t>=48:00:00</a:t>
            </a:r>
          </a:p>
          <a:p>
            <a:r>
              <a:rPr lang="de-DE" dirty="0"/>
              <a:t>#PBS -N </a:t>
            </a:r>
            <a:r>
              <a:rPr lang="de-DE" i="1" dirty="0" smtClean="0"/>
              <a:t>FASTQC</a:t>
            </a:r>
            <a:r>
              <a:rPr lang="de-DE" dirty="0" smtClean="0"/>
              <a:t>               </a:t>
            </a:r>
            <a:r>
              <a:rPr lang="en-US" b="1" dirty="0" smtClean="0">
                <a:sym typeface="Wingdings"/>
              </a:rPr>
              <a:t>  You can change this</a:t>
            </a:r>
          </a:p>
          <a:p>
            <a:r>
              <a:rPr lang="de-DE" dirty="0" smtClean="0"/>
              <a:t>#PBS -o ${PBS_JOBNAME}.o${PBS_JOBID} -</a:t>
            </a:r>
            <a:r>
              <a:rPr lang="de-DE" dirty="0" err="1" smtClean="0"/>
              <a:t>e</a:t>
            </a:r>
            <a:r>
              <a:rPr lang="de-DE" dirty="0" smtClean="0"/>
              <a:t> ${PBS_JOBNAME}.</a:t>
            </a:r>
            <a:r>
              <a:rPr lang="de-DE" dirty="0" err="1" smtClean="0"/>
              <a:t>e</a:t>
            </a:r>
            <a:r>
              <a:rPr lang="de-DE" dirty="0" smtClean="0"/>
              <a:t>${PBS_JOBID}</a:t>
            </a:r>
          </a:p>
          <a:p>
            <a:r>
              <a:rPr lang="de-DE" dirty="0" smtClean="0"/>
              <a:t>cd </a:t>
            </a:r>
            <a:r>
              <a:rPr lang="de-DE" dirty="0"/>
              <a:t>$</a:t>
            </a:r>
            <a:r>
              <a:rPr lang="de-DE" dirty="0" smtClean="0"/>
              <a:t>PBS_O_WORKDIR</a:t>
            </a:r>
          </a:p>
          <a:p>
            <a:endParaRPr lang="de-DE" dirty="0"/>
          </a:p>
          <a:p>
            <a:r>
              <a:rPr lang="en-US" dirty="0" err="1"/>
              <a:t>fastqc</a:t>
            </a:r>
            <a:r>
              <a:rPr lang="en-US" dirty="0"/>
              <a:t> R1.</a:t>
            </a:r>
            <a:r>
              <a:rPr lang="en-US" dirty="0" smtClean="0"/>
              <a:t>fastq     </a:t>
            </a:r>
            <a:r>
              <a:rPr lang="en-US" b="1" dirty="0" smtClean="0">
                <a:sym typeface="Wingdings"/>
              </a:rPr>
              <a:t>  Your command here</a:t>
            </a:r>
            <a:endParaRPr lang="de-DE" b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21070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Submitting a job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066800"/>
            <a:ext cx="8778875" cy="4648200"/>
          </a:xfrm>
        </p:spPr>
        <p:txBody>
          <a:bodyPr/>
          <a:lstStyle/>
          <a:p>
            <a:r>
              <a:rPr lang="en-US" dirty="0"/>
              <a:t>/home</a:t>
            </a:r>
            <a:r>
              <a:rPr lang="en-US" dirty="0" smtClean="0"/>
              <a:t>/</a:t>
            </a:r>
            <a:r>
              <a:rPr lang="en-US" dirty="0" err="1" smtClean="0"/>
              <a:t>netid</a:t>
            </a:r>
            <a:r>
              <a:rPr lang="en-US" dirty="0" smtClean="0"/>
              <a:t>/</a:t>
            </a:r>
            <a:r>
              <a:rPr lang="en-US" dirty="0" err="1"/>
              <a:t>Basic_UNIX</a:t>
            </a:r>
            <a:r>
              <a:rPr lang="en-US" dirty="0"/>
              <a:t>/</a:t>
            </a:r>
            <a:r>
              <a:rPr lang="en-US" dirty="0" smtClean="0"/>
              <a:t>WORKSHOP_FILES</a:t>
            </a:r>
          </a:p>
          <a:p>
            <a:endParaRPr lang="en-US" dirty="0"/>
          </a:p>
          <a:p>
            <a:r>
              <a:rPr lang="en-US" dirty="0"/>
              <a:t>m</a:t>
            </a:r>
            <a:r>
              <a:rPr lang="en-US" dirty="0" smtClean="0"/>
              <a:t>ore </a:t>
            </a:r>
            <a:r>
              <a:rPr lang="en-US" dirty="0" err="1" smtClean="0"/>
              <a:t>jobfile.sub</a:t>
            </a:r>
            <a:endParaRPr lang="en-US" dirty="0" smtClean="0"/>
          </a:p>
          <a:p>
            <a:r>
              <a:rPr lang="en-US" dirty="0" err="1"/>
              <a:t>q</a:t>
            </a:r>
            <a:r>
              <a:rPr lang="en-US" dirty="0" err="1" smtClean="0"/>
              <a:t>sub</a:t>
            </a:r>
            <a:r>
              <a:rPr lang="en-US" dirty="0" smtClean="0"/>
              <a:t> </a:t>
            </a:r>
            <a:r>
              <a:rPr lang="en-US" dirty="0" err="1" smtClean="0"/>
              <a:t>jobfile.sub</a:t>
            </a:r>
            <a:endParaRPr lang="en-US" dirty="0" smtClean="0"/>
          </a:p>
          <a:p>
            <a:r>
              <a:rPr lang="en-US" dirty="0" err="1"/>
              <a:t>q</a:t>
            </a:r>
            <a:r>
              <a:rPr lang="en-US" dirty="0" err="1" smtClean="0"/>
              <a:t>stat</a:t>
            </a:r>
            <a:r>
              <a:rPr lang="en-US" dirty="0" smtClean="0"/>
              <a:t> –a</a:t>
            </a:r>
          </a:p>
          <a:p>
            <a:endParaRPr lang="en-US" dirty="0"/>
          </a:p>
          <a:p>
            <a:r>
              <a:rPr lang="en-US" dirty="0"/>
              <a:t>R1_fastqc.html</a:t>
            </a:r>
          </a:p>
          <a:p>
            <a:r>
              <a:rPr lang="en-US" dirty="0" smtClean="0"/>
              <a:t>R2_fastqc.html</a:t>
            </a:r>
          </a:p>
          <a:p>
            <a:endParaRPr lang="en-US" dirty="0"/>
          </a:p>
          <a:p>
            <a:r>
              <a:rPr lang="en-US" dirty="0" err="1" smtClean="0"/>
              <a:t>firefox</a:t>
            </a:r>
            <a:r>
              <a:rPr lang="en-US" dirty="0" smtClean="0"/>
              <a:t> R1_fastqc.html   </a:t>
            </a:r>
            <a:r>
              <a:rPr lang="en-US" dirty="0" smtClean="0">
                <a:sym typeface="Wingdings"/>
              </a:rPr>
              <a:t> to view the results 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86728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Logging into </a:t>
            </a:r>
            <a:r>
              <a:rPr lang="en-US" dirty="0" err="1" smtClean="0"/>
              <a:t>hpc</a:t>
            </a:r>
            <a:r>
              <a:rPr lang="en-US" dirty="0" smtClean="0"/>
              <a:t>-class  (remote machine)</a:t>
            </a:r>
          </a:p>
          <a:p>
            <a:pPr lvl="1"/>
            <a:r>
              <a:rPr lang="en-US" dirty="0" err="1" smtClean="0"/>
              <a:t>ssh</a:t>
            </a:r>
            <a:endParaRPr lang="en-US" dirty="0" smtClean="0"/>
          </a:p>
          <a:p>
            <a:r>
              <a:rPr lang="en-US" dirty="0" smtClean="0"/>
              <a:t>Transferring and Downloading data</a:t>
            </a:r>
          </a:p>
          <a:p>
            <a:pPr lvl="1"/>
            <a:r>
              <a:rPr lang="en-US" dirty="0" err="1"/>
              <a:t>g</a:t>
            </a:r>
            <a:r>
              <a:rPr lang="en-US" dirty="0" err="1" smtClean="0"/>
              <a:t>it,wget,rsync,scp</a:t>
            </a:r>
            <a:endParaRPr lang="en-US" dirty="0" smtClean="0"/>
          </a:p>
          <a:p>
            <a:r>
              <a:rPr lang="en-US" dirty="0" smtClean="0"/>
              <a:t>Understanding Queues</a:t>
            </a:r>
          </a:p>
          <a:p>
            <a:pPr lvl="1"/>
            <a:r>
              <a:rPr lang="en-US" dirty="0" err="1" smtClean="0"/>
              <a:t>Qstat</a:t>
            </a:r>
            <a:r>
              <a:rPr lang="en-US" dirty="0" smtClean="0"/>
              <a:t>, </a:t>
            </a:r>
            <a:r>
              <a:rPr lang="en-US" dirty="0" err="1" smtClean="0"/>
              <a:t>qtop</a:t>
            </a:r>
            <a:endParaRPr lang="en-US" dirty="0"/>
          </a:p>
          <a:p>
            <a:r>
              <a:rPr lang="en-US" dirty="0" smtClean="0"/>
              <a:t>Submitting Jobs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16294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Commands you should know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" y="1295400"/>
            <a:ext cx="9144000" cy="4648200"/>
          </a:xfrm>
        </p:spPr>
        <p:txBody>
          <a:bodyPr/>
          <a:lstStyle/>
          <a:p>
            <a:r>
              <a:rPr lang="en-US" dirty="0" smtClean="0"/>
              <a:t>Navigation 	</a:t>
            </a:r>
            <a:r>
              <a:rPr lang="en-US" dirty="0"/>
              <a:t>	</a:t>
            </a:r>
            <a:r>
              <a:rPr lang="en-US" dirty="0" smtClean="0"/>
              <a:t>cd, </a:t>
            </a:r>
            <a:r>
              <a:rPr lang="en-US" dirty="0" err="1" smtClean="0"/>
              <a:t>ls</a:t>
            </a:r>
            <a:r>
              <a:rPr lang="en-US" dirty="0" smtClean="0"/>
              <a:t>, </a:t>
            </a:r>
            <a:r>
              <a:rPr lang="en-US" dirty="0" err="1" smtClean="0"/>
              <a:t>pwd</a:t>
            </a:r>
            <a:endParaRPr lang="en-US" dirty="0" smtClean="0"/>
          </a:p>
          <a:p>
            <a:r>
              <a:rPr lang="en-US" dirty="0" smtClean="0"/>
              <a:t>File creation		</a:t>
            </a:r>
            <a:r>
              <a:rPr lang="en-US" dirty="0" err="1" smtClean="0"/>
              <a:t>touch,nano,mkdir</a:t>
            </a:r>
            <a:r>
              <a:rPr lang="en-US" dirty="0" err="1"/>
              <a:t>,</a:t>
            </a:r>
            <a:r>
              <a:rPr lang="en-US" dirty="0" err="1" smtClean="0"/>
              <a:t>cp,mv,rm,rmdir</a:t>
            </a:r>
            <a:endParaRPr lang="en-US" dirty="0"/>
          </a:p>
          <a:p>
            <a:r>
              <a:rPr lang="en-US" dirty="0" smtClean="0"/>
              <a:t>Reading			</a:t>
            </a:r>
            <a:r>
              <a:rPr lang="en-US" dirty="0" err="1" smtClean="0"/>
              <a:t>more,less,head,tail,cat</a:t>
            </a:r>
            <a:endParaRPr lang="en-US" dirty="0" smtClean="0"/>
          </a:p>
          <a:p>
            <a:r>
              <a:rPr lang="en-US" dirty="0" smtClean="0"/>
              <a:t>Compression		zip,gzip,bzip2,tar,compress</a:t>
            </a:r>
          </a:p>
          <a:p>
            <a:r>
              <a:rPr lang="en-US" dirty="0" err="1" smtClean="0"/>
              <a:t>Uncompression</a:t>
            </a:r>
            <a:r>
              <a:rPr lang="en-US" dirty="0" smtClean="0"/>
              <a:t>		unzip,gunzip,bunzip2,uncompress</a:t>
            </a:r>
          </a:p>
          <a:p>
            <a:r>
              <a:rPr lang="en-US" dirty="0" smtClean="0"/>
              <a:t>Permissions		</a:t>
            </a:r>
            <a:r>
              <a:rPr lang="en-US" dirty="0" err="1" smtClean="0"/>
              <a:t>chmod</a:t>
            </a:r>
            <a:endParaRPr lang="en-US" dirty="0" smtClean="0"/>
          </a:p>
          <a:p>
            <a:r>
              <a:rPr lang="en-US" dirty="0" smtClean="0"/>
              <a:t>Help			man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43000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commands you should know: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Moving data			cat,&gt;,&gt;&gt;,&lt;,|</a:t>
            </a:r>
          </a:p>
          <a:p>
            <a:r>
              <a:rPr lang="en-US" dirty="0" smtClean="0"/>
              <a:t>Regular expressions		/^.*[0-9]+[a-z]*.*$/</a:t>
            </a:r>
          </a:p>
          <a:p>
            <a:r>
              <a:rPr lang="en-US" dirty="0" smtClean="0"/>
              <a:t>Find and replace   		</a:t>
            </a:r>
            <a:r>
              <a:rPr lang="en-US" dirty="0" err="1" smtClean="0"/>
              <a:t>grep,sed,tr</a:t>
            </a:r>
            <a:endParaRPr lang="en-US" dirty="0" smtClean="0"/>
          </a:p>
          <a:p>
            <a:r>
              <a:rPr lang="en-US" dirty="0" smtClean="0"/>
              <a:t>Manipulating rows/columns	</a:t>
            </a:r>
            <a:r>
              <a:rPr lang="en-US" dirty="0" err="1" smtClean="0"/>
              <a:t>cut,awk</a:t>
            </a:r>
            <a:endParaRPr lang="en-US" dirty="0"/>
          </a:p>
          <a:p>
            <a:r>
              <a:rPr lang="en-US" dirty="0" smtClean="0"/>
              <a:t>Comparing files			</a:t>
            </a:r>
            <a:r>
              <a:rPr lang="en-US" dirty="0" err="1" smtClean="0"/>
              <a:t>wc</a:t>
            </a:r>
            <a:r>
              <a:rPr lang="en-US" dirty="0" err="1"/>
              <a:t>,sort,uniq,diff,</a:t>
            </a:r>
            <a:r>
              <a:rPr lang="en-US" dirty="0" err="1" smtClean="0"/>
              <a:t>comm</a:t>
            </a:r>
            <a:endParaRPr lang="en-US" dirty="0" smtClean="0"/>
          </a:p>
          <a:p>
            <a:r>
              <a:rPr lang="en-US" dirty="0" smtClean="0"/>
              <a:t>Manipulating files		</a:t>
            </a:r>
            <a:r>
              <a:rPr lang="en-US" dirty="0" err="1" smtClean="0"/>
              <a:t>split</a:t>
            </a:r>
            <a:r>
              <a:rPr lang="en-US" dirty="0" err="1"/>
              <a:t>,join,</a:t>
            </a:r>
            <a:r>
              <a:rPr lang="en-US" dirty="0" err="1" smtClean="0"/>
              <a:t>paste</a:t>
            </a:r>
            <a:r>
              <a:rPr lang="en-US" dirty="0" smtClean="0"/>
              <a:t>	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42244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  (look this up)</a:t>
            </a:r>
            <a:endParaRPr lang="en-US" dirty="0"/>
          </a:p>
        </p:txBody>
      </p:sp>
      <p:pic>
        <p:nvPicPr>
          <p:cNvPr id="6" name="Picture 5" descr="Screen Shot 2014-06-26 at 10.35.29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11300"/>
            <a:ext cx="9144000" cy="3820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4137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GIF Team</a:t>
            </a:r>
            <a:endParaRPr lang="en-US" dirty="0"/>
          </a:p>
        </p:txBody>
      </p:sp>
      <p:pic>
        <p:nvPicPr>
          <p:cNvPr id="8" name="Picture 7" descr="arun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720" y="2129135"/>
            <a:ext cx="1714500" cy="2286000"/>
          </a:xfrm>
          <a:prstGeom prst="rect">
            <a:avLst/>
          </a:prstGeom>
        </p:spPr>
      </p:pic>
      <p:pic>
        <p:nvPicPr>
          <p:cNvPr id="9" name="Picture 8" descr="usha.png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3362" y="2129135"/>
            <a:ext cx="1984075" cy="2286000"/>
          </a:xfrm>
          <a:prstGeom prst="rect">
            <a:avLst/>
          </a:prstGeom>
        </p:spPr>
      </p:pic>
      <p:pic>
        <p:nvPicPr>
          <p:cNvPr id="10" name="Picture 9" descr="margie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84"/>
          <a:stretch/>
        </p:blipFill>
        <p:spPr>
          <a:xfrm>
            <a:off x="6286579" y="2135746"/>
            <a:ext cx="1765300" cy="227938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38200" y="4415135"/>
            <a:ext cx="22733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Segoe UI Light" panose="020B0502040204020203" pitchFamily="34" charset="0"/>
              </a:rPr>
              <a:t>Arun</a:t>
            </a:r>
            <a:r>
              <a:rPr lang="en-US" dirty="0" smtClean="0">
                <a:latin typeface="Segoe UI Light" panose="020B0502040204020203" pitchFamily="34" charset="0"/>
              </a:rPr>
              <a:t> </a:t>
            </a:r>
            <a:r>
              <a:rPr lang="en-US" dirty="0" err="1" smtClean="0">
                <a:latin typeface="Segoe UI Light" panose="020B0502040204020203" pitchFamily="34" charset="0"/>
              </a:rPr>
              <a:t>Seetharam</a:t>
            </a:r>
            <a:endParaRPr lang="en-US" dirty="0">
              <a:latin typeface="Segoe UI Light" panose="020B0502040204020203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457353" y="4419600"/>
            <a:ext cx="25498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Segoe UI Light" panose="020B0502040204020203" pitchFamily="34" charset="0"/>
              </a:rPr>
              <a:t>Usha</a:t>
            </a:r>
            <a:r>
              <a:rPr lang="en-US" dirty="0" smtClean="0">
                <a:latin typeface="Segoe UI Light" panose="020B0502040204020203" pitchFamily="34" charset="0"/>
              </a:rPr>
              <a:t> </a:t>
            </a:r>
            <a:r>
              <a:rPr lang="en-US" dirty="0" err="1" smtClean="0">
                <a:latin typeface="Segoe UI Light" panose="020B0502040204020203" pitchFamily="34" charset="0"/>
              </a:rPr>
              <a:t>Muppirala</a:t>
            </a:r>
            <a:endParaRPr lang="en-US" dirty="0">
              <a:latin typeface="Segoe UI Light" panose="020B0502040204020203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184344" y="4415135"/>
            <a:ext cx="19697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egoe UI Light" panose="020B0502040204020203" pitchFamily="34" charset="0"/>
              </a:rPr>
              <a:t>Margie Carter</a:t>
            </a:r>
            <a:endParaRPr lang="en-US" dirty="0">
              <a:latin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65925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AWK</a:t>
            </a:r>
            <a:endParaRPr lang="en-US" dirty="0"/>
          </a:p>
        </p:txBody>
      </p:sp>
      <p:graphicFrame>
        <p:nvGraphicFramePr>
          <p:cNvPr id="27" name="Content Placeholder 2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23804243"/>
              </p:ext>
            </p:extLst>
          </p:nvPr>
        </p:nvGraphicFramePr>
        <p:xfrm>
          <a:off x="761998" y="914400"/>
          <a:ext cx="7848602" cy="4191005"/>
        </p:xfrm>
        <a:graphic>
          <a:graphicData uri="http://schemas.openxmlformats.org/drawingml/2006/table">
            <a:tbl>
              <a:tblPr/>
              <a:tblGrid>
                <a:gridCol w="1137315"/>
                <a:gridCol w="1103649"/>
                <a:gridCol w="1103649"/>
                <a:gridCol w="1103649"/>
                <a:gridCol w="1103649"/>
                <a:gridCol w="1103649"/>
                <a:gridCol w="1193042"/>
              </a:tblGrid>
              <a:tr h="322385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9966FF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BEGIN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2385"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9966FF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FS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9966FF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RS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223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9966FF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NR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23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70C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Field 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Field 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Field 3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Field 4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Field 5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23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70C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2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Entry 1A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Entry 2A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Entry 3A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Entry 4A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Entry 5A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23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70C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3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Entry 1B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Entry 2B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Entry 3B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Entry 4B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Entry 5B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23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70C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4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Entry 1C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Entry 2C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Entry 3C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Entry 4C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Entry 5C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23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70C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5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Entry 1D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Entry 2D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Entry 3D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Entry 4D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Entry 5D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23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70C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6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Entry 1E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Entry 2E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Entry 3E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Entry 4E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Entry 5E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23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70C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7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Entry 1F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Entry 2F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Entry 3F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Entry 4F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Entry 5F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23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US" sz="1600" b="0" i="0" u="none" strike="noStrike" dirty="0">
                        <a:solidFill>
                          <a:srgbClr val="FF0000"/>
                        </a:solidFill>
                        <a:effectLst/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FF000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FF000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2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FF000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3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FF000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4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FF000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5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rgbClr val="9966FF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NF</a:t>
                      </a:r>
                      <a:endParaRPr lang="en-US" sz="1600" b="0" i="0" u="none" strike="noStrike" dirty="0">
                        <a:solidFill>
                          <a:srgbClr val="9966FF"/>
                        </a:solidFill>
                        <a:effectLst/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2385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(entire line)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2385"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9966FF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END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249678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Homework: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967872" y="1284320"/>
            <a:ext cx="7596105" cy="1751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buFont typeface="Arial"/>
              <a:buChar char="•"/>
            </a:pPr>
            <a:r>
              <a:rPr lang="en-US" sz="2800" dirty="0" smtClean="0"/>
              <a:t>Add to your student page</a:t>
            </a:r>
          </a:p>
          <a:p>
            <a:pPr marL="342900" indent="-342900">
              <a:lnSpc>
                <a:spcPct val="130000"/>
              </a:lnSpc>
              <a:buFont typeface="Arial"/>
              <a:buChar char="•"/>
            </a:pPr>
            <a:r>
              <a:rPr lang="en-US" sz="2800" dirty="0" smtClean="0"/>
              <a:t>Brush up on your Linux commands. Regular expressions and </a:t>
            </a:r>
            <a:r>
              <a:rPr lang="en-US" sz="2800" dirty="0" err="1" smtClean="0"/>
              <a:t>awk</a:t>
            </a:r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15259354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12725" y="1219200"/>
            <a:ext cx="5827647" cy="4552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buFont typeface="Arial"/>
              <a:buChar char="•"/>
            </a:pPr>
            <a:r>
              <a:rPr lang="en-US" sz="2800" dirty="0" smtClean="0"/>
              <a:t>Genome Assembly and Annotation</a:t>
            </a:r>
          </a:p>
          <a:p>
            <a:pPr marL="800100" lvl="1" indent="-342900">
              <a:lnSpc>
                <a:spcPct val="130000"/>
              </a:lnSpc>
              <a:buFont typeface="Arial"/>
              <a:buChar char="•"/>
            </a:pPr>
            <a:r>
              <a:rPr lang="en-US" sz="2800" dirty="0" err="1" smtClean="0"/>
              <a:t>Teosinte</a:t>
            </a:r>
            <a:r>
              <a:rPr lang="en-US" sz="2800" dirty="0" smtClean="0"/>
              <a:t>, </a:t>
            </a:r>
            <a:r>
              <a:rPr lang="en-US" sz="2800" dirty="0" err="1" smtClean="0"/>
              <a:t>Seriola</a:t>
            </a:r>
            <a:r>
              <a:rPr lang="en-US" sz="2800" dirty="0" smtClean="0"/>
              <a:t> </a:t>
            </a:r>
            <a:r>
              <a:rPr lang="en-US" sz="2800" dirty="0" err="1" smtClean="0"/>
              <a:t>lalandi</a:t>
            </a:r>
            <a:endParaRPr lang="en-US" sz="2800" dirty="0" smtClean="0"/>
          </a:p>
          <a:p>
            <a:pPr marL="342900" indent="-342900">
              <a:lnSpc>
                <a:spcPct val="130000"/>
              </a:lnSpc>
              <a:buFont typeface="Arial"/>
              <a:buChar char="•"/>
            </a:pPr>
            <a:r>
              <a:rPr lang="en-US" sz="2800" dirty="0" smtClean="0"/>
              <a:t>Pig Feces </a:t>
            </a:r>
            <a:r>
              <a:rPr lang="en-US" sz="2800" dirty="0" err="1" smtClean="0"/>
              <a:t>MetaGenome</a:t>
            </a:r>
            <a:endParaRPr lang="en-US" sz="2800" dirty="0" smtClean="0"/>
          </a:p>
          <a:p>
            <a:pPr marL="342900" indent="-342900">
              <a:lnSpc>
                <a:spcPct val="130000"/>
              </a:lnSpc>
              <a:buFont typeface="Arial"/>
              <a:buChar char="•"/>
            </a:pPr>
            <a:r>
              <a:rPr lang="en-US" sz="2800" dirty="0" smtClean="0"/>
              <a:t>RNA-</a:t>
            </a:r>
            <a:r>
              <a:rPr lang="en-US" sz="2800" dirty="0" err="1" smtClean="0"/>
              <a:t>Seq</a:t>
            </a:r>
            <a:endParaRPr lang="en-US" sz="2800" dirty="0" smtClean="0"/>
          </a:p>
          <a:p>
            <a:pPr marL="800100" lvl="1" indent="-342900">
              <a:lnSpc>
                <a:spcPct val="130000"/>
              </a:lnSpc>
              <a:buFont typeface="Arial"/>
              <a:buChar char="•"/>
            </a:pPr>
            <a:r>
              <a:rPr lang="en-US" sz="2800" dirty="0" smtClean="0"/>
              <a:t>(</a:t>
            </a:r>
            <a:r>
              <a:rPr lang="en-US" sz="2800" dirty="0" err="1" smtClean="0"/>
              <a:t>Seriola</a:t>
            </a:r>
            <a:r>
              <a:rPr lang="en-US" sz="2800" dirty="0" smtClean="0"/>
              <a:t>, nematode, potato)</a:t>
            </a:r>
          </a:p>
          <a:p>
            <a:pPr marL="800100" lvl="1" indent="-342900">
              <a:lnSpc>
                <a:spcPct val="130000"/>
              </a:lnSpc>
              <a:buFont typeface="Arial"/>
              <a:buChar char="•"/>
            </a:pPr>
            <a:r>
              <a:rPr lang="en-US" sz="2800" dirty="0" smtClean="0"/>
              <a:t>(pigs, </a:t>
            </a:r>
            <a:r>
              <a:rPr lang="en-US" sz="2800" dirty="0" err="1" smtClean="0"/>
              <a:t>zebrafish</a:t>
            </a:r>
            <a:r>
              <a:rPr lang="en-US" sz="2800" dirty="0" smtClean="0"/>
              <a:t>, bacteria, maize)</a:t>
            </a:r>
          </a:p>
          <a:p>
            <a:pPr marL="342900" indent="-342900">
              <a:lnSpc>
                <a:spcPct val="130000"/>
              </a:lnSpc>
              <a:buFont typeface="Arial"/>
              <a:buChar char="•"/>
            </a:pPr>
            <a:r>
              <a:rPr lang="en-US" sz="2800" dirty="0" smtClean="0"/>
              <a:t>Re-sequencing</a:t>
            </a:r>
          </a:p>
          <a:p>
            <a:pPr marL="800100" lvl="1" indent="-342900">
              <a:lnSpc>
                <a:spcPct val="130000"/>
              </a:lnSpc>
              <a:buFont typeface="Arial"/>
              <a:buChar char="•"/>
            </a:pPr>
            <a:r>
              <a:rPr lang="en-US" sz="2800" dirty="0" smtClean="0"/>
              <a:t>(Soybean, P. </a:t>
            </a:r>
            <a:r>
              <a:rPr lang="en-US" sz="2800" dirty="0" err="1" smtClean="0"/>
              <a:t>sojae</a:t>
            </a:r>
            <a:r>
              <a:rPr lang="en-US" sz="2800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6037457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Objectives: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967872" y="1284320"/>
            <a:ext cx="7596105" cy="23114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buFont typeface="Arial"/>
              <a:buChar char="•"/>
            </a:pPr>
            <a:r>
              <a:rPr lang="en-US" sz="2800" dirty="0" smtClean="0"/>
              <a:t>Think like a bioinformatician</a:t>
            </a:r>
          </a:p>
          <a:p>
            <a:pPr marL="342900" indent="-342900">
              <a:lnSpc>
                <a:spcPct val="130000"/>
              </a:lnSpc>
              <a:buFont typeface="Arial"/>
              <a:buChar char="•"/>
            </a:pPr>
            <a:r>
              <a:rPr lang="en-US" sz="2800" dirty="0" smtClean="0"/>
              <a:t>Informatics are tools to understand BIOLOGY!</a:t>
            </a:r>
          </a:p>
          <a:p>
            <a:pPr marL="342900" indent="-342900">
              <a:lnSpc>
                <a:spcPct val="130000"/>
              </a:lnSpc>
              <a:buFont typeface="Arial"/>
              <a:buChar char="•"/>
            </a:pPr>
            <a:r>
              <a:rPr lang="en-US" sz="2800" dirty="0" smtClean="0"/>
              <a:t>Biology, Sequencing Technology, Programs</a:t>
            </a:r>
          </a:p>
          <a:p>
            <a:pPr marL="342900" indent="-342900">
              <a:lnSpc>
                <a:spcPct val="130000"/>
              </a:lnSpc>
              <a:buFont typeface="Arial"/>
              <a:buChar char="•"/>
            </a:pPr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35448151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Central Dogma of Bioinformatics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12725" y="1219200"/>
            <a:ext cx="8481503" cy="23114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buFont typeface="Arial"/>
              <a:buChar char="•"/>
            </a:pPr>
            <a:r>
              <a:rPr lang="en-US" sz="2800" dirty="0" smtClean="0"/>
              <a:t>Understand </a:t>
            </a:r>
            <a:r>
              <a:rPr lang="en-US" sz="2800" dirty="0"/>
              <a:t>the limitations and assumptions of the </a:t>
            </a:r>
            <a:endParaRPr lang="en-US" sz="2800" dirty="0" smtClean="0"/>
          </a:p>
          <a:p>
            <a:pPr marL="800100" lvl="1" indent="-342900">
              <a:lnSpc>
                <a:spcPct val="130000"/>
              </a:lnSpc>
              <a:buFont typeface="Arial"/>
              <a:buChar char="•"/>
            </a:pPr>
            <a:r>
              <a:rPr lang="en-US" sz="2800" dirty="0"/>
              <a:t>B</a:t>
            </a:r>
            <a:r>
              <a:rPr lang="en-US" sz="2800" dirty="0" smtClean="0"/>
              <a:t>iological </a:t>
            </a:r>
            <a:r>
              <a:rPr lang="en-US" sz="2800" dirty="0"/>
              <a:t>S</a:t>
            </a:r>
            <a:r>
              <a:rPr lang="en-US" sz="2800" dirty="0" smtClean="0"/>
              <a:t>ystem</a:t>
            </a:r>
          </a:p>
          <a:p>
            <a:pPr marL="800100" lvl="1" indent="-342900">
              <a:lnSpc>
                <a:spcPct val="130000"/>
              </a:lnSpc>
              <a:buFont typeface="Arial"/>
              <a:buChar char="•"/>
            </a:pPr>
            <a:r>
              <a:rPr lang="en-US" sz="2800" dirty="0"/>
              <a:t>S</a:t>
            </a:r>
            <a:r>
              <a:rPr lang="en-US" sz="2800" dirty="0" smtClean="0"/>
              <a:t>equencing </a:t>
            </a:r>
            <a:r>
              <a:rPr lang="en-US" sz="2800" dirty="0"/>
              <a:t>T</a:t>
            </a:r>
            <a:r>
              <a:rPr lang="en-US" sz="2800" dirty="0" smtClean="0"/>
              <a:t>echnology</a:t>
            </a:r>
          </a:p>
          <a:p>
            <a:pPr marL="800100" lvl="1" indent="-342900">
              <a:lnSpc>
                <a:spcPct val="130000"/>
              </a:lnSpc>
              <a:buFont typeface="Arial"/>
              <a:buChar char="•"/>
            </a:pPr>
            <a:r>
              <a:rPr lang="en-US" sz="2800" dirty="0" smtClean="0"/>
              <a:t>Open Source Software</a:t>
            </a:r>
          </a:p>
        </p:txBody>
      </p:sp>
    </p:spTree>
    <p:extLst>
      <p:ext uri="{BB962C8B-B14F-4D97-AF65-F5344CB8AC3E}">
        <p14:creationId xmlns:p14="http://schemas.microsoft.com/office/powerpoint/2010/main" val="8791344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Topics: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967872" y="1284320"/>
            <a:ext cx="7596105" cy="4552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buFont typeface="Arial"/>
              <a:buChar char="•"/>
            </a:pPr>
            <a:r>
              <a:rPr lang="en-US" sz="2800" dirty="0" smtClean="0"/>
              <a:t>Introduction</a:t>
            </a:r>
          </a:p>
          <a:p>
            <a:pPr marL="342900" indent="-342900">
              <a:lnSpc>
                <a:spcPct val="130000"/>
              </a:lnSpc>
              <a:buFont typeface="Arial"/>
              <a:buChar char="•"/>
            </a:pPr>
            <a:r>
              <a:rPr lang="en-US" sz="2800" dirty="0" smtClean="0"/>
              <a:t>Alignment</a:t>
            </a:r>
          </a:p>
          <a:p>
            <a:pPr marL="342900" indent="-342900">
              <a:lnSpc>
                <a:spcPct val="130000"/>
              </a:lnSpc>
              <a:buFont typeface="Arial"/>
              <a:buChar char="•"/>
            </a:pPr>
            <a:r>
              <a:rPr lang="en-US" sz="2800" dirty="0"/>
              <a:t>Transcriptome assembly</a:t>
            </a:r>
          </a:p>
          <a:p>
            <a:pPr marL="342900" indent="-342900">
              <a:lnSpc>
                <a:spcPct val="130000"/>
              </a:lnSpc>
              <a:buFont typeface="Arial"/>
              <a:buChar char="•"/>
            </a:pPr>
            <a:r>
              <a:rPr lang="en-US" sz="2800" dirty="0" smtClean="0"/>
              <a:t>Genome assembly</a:t>
            </a:r>
          </a:p>
          <a:p>
            <a:pPr marL="342900" indent="-342900">
              <a:lnSpc>
                <a:spcPct val="130000"/>
              </a:lnSpc>
              <a:buFont typeface="Arial"/>
              <a:buChar char="•"/>
            </a:pPr>
            <a:r>
              <a:rPr lang="en-US" sz="2800" dirty="0" smtClean="0"/>
              <a:t>RNA-</a:t>
            </a:r>
            <a:r>
              <a:rPr lang="en-US" sz="2800" dirty="0" err="1" smtClean="0"/>
              <a:t>Seq</a:t>
            </a:r>
            <a:r>
              <a:rPr lang="en-US" sz="2800" dirty="0" smtClean="0"/>
              <a:t> Analysis</a:t>
            </a:r>
          </a:p>
          <a:p>
            <a:pPr marL="342900" indent="-342900">
              <a:lnSpc>
                <a:spcPct val="130000"/>
              </a:lnSpc>
              <a:buFont typeface="Arial"/>
              <a:buChar char="•"/>
            </a:pPr>
            <a:r>
              <a:rPr lang="en-US" sz="2800" dirty="0" smtClean="0"/>
              <a:t>Pathway Analysis</a:t>
            </a:r>
          </a:p>
          <a:p>
            <a:pPr marL="342900" indent="-342900">
              <a:lnSpc>
                <a:spcPct val="130000"/>
              </a:lnSpc>
              <a:buFont typeface="Arial"/>
              <a:buChar char="•"/>
            </a:pPr>
            <a:r>
              <a:rPr lang="en-US" sz="2800" dirty="0" smtClean="0"/>
              <a:t>SNP Calling</a:t>
            </a:r>
          </a:p>
          <a:p>
            <a:pPr marL="342900" indent="-342900">
              <a:lnSpc>
                <a:spcPct val="130000"/>
              </a:lnSpc>
              <a:buFont typeface="Arial"/>
              <a:buChar char="•"/>
            </a:pPr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17225581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Expectations: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67872" y="1284320"/>
            <a:ext cx="7596105" cy="39918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buFont typeface="Arial"/>
              <a:buChar char="•"/>
            </a:pPr>
            <a:r>
              <a:rPr lang="en-US" sz="2800" dirty="0" smtClean="0"/>
              <a:t>Attendance</a:t>
            </a:r>
          </a:p>
          <a:p>
            <a:pPr marL="342900" indent="-342900">
              <a:lnSpc>
                <a:spcPct val="130000"/>
              </a:lnSpc>
              <a:buFont typeface="Arial"/>
              <a:buChar char="•"/>
            </a:pPr>
            <a:r>
              <a:rPr lang="en-US" sz="2800" dirty="0" smtClean="0"/>
              <a:t>Participation</a:t>
            </a:r>
          </a:p>
          <a:p>
            <a:pPr marL="800100" lvl="1" indent="-342900">
              <a:lnSpc>
                <a:spcPct val="130000"/>
              </a:lnSpc>
              <a:buFont typeface="Arial"/>
              <a:buChar char="•"/>
            </a:pPr>
            <a:r>
              <a:rPr lang="en-US" sz="2800" dirty="0" smtClean="0"/>
              <a:t>Ask questions</a:t>
            </a:r>
          </a:p>
          <a:p>
            <a:pPr marL="800100" lvl="1" indent="-342900">
              <a:lnSpc>
                <a:spcPct val="130000"/>
              </a:lnSpc>
              <a:buFont typeface="Arial"/>
              <a:buChar char="•"/>
            </a:pPr>
            <a:r>
              <a:rPr lang="en-US" sz="2800" b="1" dirty="0" smtClean="0"/>
              <a:t>Keep a notebook on the wiki</a:t>
            </a:r>
          </a:p>
          <a:p>
            <a:pPr marL="1257300" lvl="2" indent="-342900">
              <a:lnSpc>
                <a:spcPct val="130000"/>
              </a:lnSpc>
              <a:buFont typeface="Arial"/>
              <a:buChar char="•"/>
            </a:pPr>
            <a:r>
              <a:rPr lang="en-US" sz="2800" dirty="0" smtClean="0"/>
              <a:t>I want to see how you think</a:t>
            </a:r>
          </a:p>
          <a:p>
            <a:pPr marL="342900" indent="-342900">
              <a:lnSpc>
                <a:spcPct val="130000"/>
              </a:lnSpc>
              <a:buFont typeface="Arial"/>
              <a:buChar char="•"/>
            </a:pPr>
            <a:r>
              <a:rPr lang="en-US" sz="2800" dirty="0" smtClean="0"/>
              <a:t>Do more than the bare minimum.</a:t>
            </a:r>
          </a:p>
          <a:p>
            <a:pPr marL="342900" indent="-342900">
              <a:lnSpc>
                <a:spcPct val="130000"/>
              </a:lnSpc>
              <a:buFont typeface="Arial"/>
              <a:buChar char="•"/>
            </a:pPr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37670047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GIF website</a:t>
            </a:r>
            <a:endParaRPr lang="en-US" dirty="0"/>
          </a:p>
        </p:txBody>
      </p:sp>
      <p:pic>
        <p:nvPicPr>
          <p:cNvPr id="3" name="Picture 2" descr="Screen Shot 2014-08-11 at 11.28.21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25600"/>
            <a:ext cx="9144000" cy="3584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8603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GIF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Univers 67 CondensedBold"/>
        <a:ea typeface=""/>
        <a:cs typeface=""/>
      </a:majorFont>
      <a:minorFont>
        <a:latin typeface="Univers 67 CondensedBol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GIF.thmx</Template>
  <TotalTime>1457</TotalTime>
  <Words>949</Words>
  <Application>Microsoft Macintosh PowerPoint</Application>
  <PresentationFormat>On-screen Show (4:3)</PresentationFormat>
  <Paragraphs>271</Paragraphs>
  <Slides>31</Slides>
  <Notes>9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2" baseType="lpstr">
      <vt:lpstr>GIF</vt:lpstr>
      <vt:lpstr>Genome Informatics at Iowa  State University</vt:lpstr>
      <vt:lpstr>What do I do?</vt:lpstr>
      <vt:lpstr>GIF Team</vt:lpstr>
      <vt:lpstr>Projects</vt:lpstr>
      <vt:lpstr>Class Objectives:</vt:lpstr>
      <vt:lpstr>Central Dogma of Bioinformatics</vt:lpstr>
      <vt:lpstr>Class Topics:</vt:lpstr>
      <vt:lpstr>Expectations:</vt:lpstr>
      <vt:lpstr>GIF website</vt:lpstr>
      <vt:lpstr>Computing Resources on Campus</vt:lpstr>
      <vt:lpstr>Tutorial Wiki</vt:lpstr>
      <vt:lpstr>Class Wiki</vt:lpstr>
      <vt:lpstr>Wiki and exercises</vt:lpstr>
      <vt:lpstr>Accessing Super Computing Resources</vt:lpstr>
      <vt:lpstr>High Performance Computing (HPC)</vt:lpstr>
      <vt:lpstr>Logging in</vt:lpstr>
      <vt:lpstr>Logging in</vt:lpstr>
      <vt:lpstr>Logging in</vt:lpstr>
      <vt:lpstr>Transferring and downloading files</vt:lpstr>
      <vt:lpstr>Transferring and downloading files</vt:lpstr>
      <vt:lpstr>Pre-installed software </vt:lpstr>
      <vt:lpstr>Understanding Torque and Queueing </vt:lpstr>
      <vt:lpstr>Understanding Torque and Queueing </vt:lpstr>
      <vt:lpstr>Submitting a job </vt:lpstr>
      <vt:lpstr>Submitting a job</vt:lpstr>
      <vt:lpstr>Summary:</vt:lpstr>
      <vt:lpstr>Commands you should know</vt:lpstr>
      <vt:lpstr>More commands you should know: </vt:lpstr>
      <vt:lpstr>Regular Expressions  (look this up)</vt:lpstr>
      <vt:lpstr>AWK</vt:lpstr>
      <vt:lpstr>Homework: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Genome Informatics at Iowa  State University</dc:title>
  <dc:creator>andrew  severin</dc:creator>
  <cp:lastModifiedBy>andrew  severin</cp:lastModifiedBy>
  <cp:revision>22</cp:revision>
  <dcterms:created xsi:type="dcterms:W3CDTF">2014-08-11T11:52:36Z</dcterms:created>
  <dcterms:modified xsi:type="dcterms:W3CDTF">2014-08-13T18:48:31Z</dcterms:modified>
</cp:coreProperties>
</file>